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61" r:id="rId2"/>
  </p:sldMasterIdLst>
  <p:notesMasterIdLst>
    <p:notesMasterId r:id="rId45"/>
  </p:notesMasterIdLst>
  <p:sldIdLst>
    <p:sldId id="10333" r:id="rId3"/>
    <p:sldId id="3749" r:id="rId4"/>
    <p:sldId id="2076137145" r:id="rId5"/>
    <p:sldId id="276" r:id="rId6"/>
    <p:sldId id="10836" r:id="rId7"/>
    <p:sldId id="262" r:id="rId8"/>
    <p:sldId id="4574" r:id="rId9"/>
    <p:sldId id="2076137152" r:id="rId10"/>
    <p:sldId id="10289" r:id="rId11"/>
    <p:sldId id="10117" r:id="rId12"/>
    <p:sldId id="10338" r:id="rId13"/>
    <p:sldId id="2076136524" r:id="rId14"/>
    <p:sldId id="10299" r:id="rId15"/>
    <p:sldId id="2076136561" r:id="rId16"/>
    <p:sldId id="2076136562" r:id="rId17"/>
    <p:sldId id="2076136969" r:id="rId18"/>
    <p:sldId id="2076136517" r:id="rId19"/>
    <p:sldId id="2178" r:id="rId20"/>
    <p:sldId id="10301" r:id="rId21"/>
    <p:sldId id="10309" r:id="rId22"/>
    <p:sldId id="10310" r:id="rId23"/>
    <p:sldId id="10311" r:id="rId24"/>
    <p:sldId id="2076136563" r:id="rId25"/>
    <p:sldId id="2076136971" r:id="rId26"/>
    <p:sldId id="311" r:id="rId27"/>
    <p:sldId id="3750" r:id="rId28"/>
    <p:sldId id="10293" r:id="rId29"/>
    <p:sldId id="10314" r:id="rId30"/>
    <p:sldId id="10325" r:id="rId31"/>
    <p:sldId id="2076137155" r:id="rId32"/>
    <p:sldId id="10334" r:id="rId33"/>
    <p:sldId id="10329" r:id="rId34"/>
    <p:sldId id="2076137154" r:id="rId35"/>
    <p:sldId id="10328" r:id="rId36"/>
    <p:sldId id="10330" r:id="rId37"/>
    <p:sldId id="10332" r:id="rId38"/>
    <p:sldId id="363" r:id="rId39"/>
    <p:sldId id="10324" r:id="rId40"/>
    <p:sldId id="355" r:id="rId41"/>
    <p:sldId id="10326" r:id="rId42"/>
    <p:sldId id="2076137153" r:id="rId43"/>
    <p:sldId id="10331"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FFC300"/>
    <a:srgbClr val="00B4F1"/>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66" dt="2020-01-10T18:36:27.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4980" autoAdjust="0"/>
  </p:normalViewPr>
  <p:slideViewPr>
    <p:cSldViewPr snapToGrid="0">
      <p:cViewPr varScale="1">
        <p:scale>
          <a:sx n="110" d="100"/>
          <a:sy n="110"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pc:chgData name="Chris Huntingford (POWER PLATFORM)" userId="ca21fdc5-a129-4c69-bbf3-257923dd10d2" providerId="ADAL" clId="{3162E07E-6665-4E57-837A-7BD56144007F}" dt="2020-01-10T18:38:19.561" v="586" actId="20577"/>
      <pc:docMkLst>
        <pc:docMk/>
      </pc:docMkLst>
      <pc:sldChg chg="addSp modSp mod">
        <pc:chgData name="Chris Huntingford (POWER PLATFORM)" userId="ca21fdc5-a129-4c69-bbf3-257923dd10d2" providerId="ADAL" clId="{3162E07E-6665-4E57-837A-7BD56144007F}" dt="2020-01-10T17:50:41.794" v="405" actId="1076"/>
        <pc:sldMkLst>
          <pc:docMk/>
          <pc:sldMk cId="3478093211" sldId="10334"/>
        </pc:sldMkLst>
        <pc:spChg chg="mod">
          <ac:chgData name="Chris Huntingford (POWER PLATFORM)" userId="ca21fdc5-a129-4c69-bbf3-257923dd10d2" providerId="ADAL" clId="{3162E07E-6665-4E57-837A-7BD56144007F}" dt="2020-01-10T17:45:51.198" v="361" actId="20577"/>
          <ac:spMkLst>
            <pc:docMk/>
            <pc:sldMk cId="3478093211" sldId="10334"/>
            <ac:spMk id="2" creationId="{EB63712E-6A10-4A45-A4F6-9271006AB602}"/>
          </ac:spMkLst>
        </pc:spChg>
        <pc:spChg chg="mod">
          <ac:chgData name="Chris Huntingford (POWER PLATFORM)" userId="ca21fdc5-a129-4c69-bbf3-257923dd10d2" providerId="ADAL" clId="{3162E07E-6665-4E57-837A-7BD56144007F}" dt="2020-01-10T17:04:20.885" v="320" actId="242"/>
          <ac:spMkLst>
            <pc:docMk/>
            <pc:sldMk cId="3478093211" sldId="10334"/>
            <ac:spMk id="3" creationId="{6EA36121-F1E7-49E8-9822-D935F8E9A2B5}"/>
          </ac:spMkLst>
        </pc:spChg>
        <pc:spChg chg="mod">
          <ac:chgData name="Chris Huntingford (POWER PLATFORM)" userId="ca21fdc5-a129-4c69-bbf3-257923dd10d2" providerId="ADAL" clId="{3162E07E-6665-4E57-837A-7BD56144007F}" dt="2020-01-10T17:33:30.494" v="338" actId="20577"/>
          <ac:spMkLst>
            <pc:docMk/>
            <pc:sldMk cId="3478093211" sldId="10334"/>
            <ac:spMk id="4" creationId="{75202D78-09F2-40F3-BD7A-5DEBC0619FB6}"/>
          </ac:spMkLst>
        </pc:spChg>
        <pc:spChg chg="mod">
          <ac:chgData name="Chris Huntingford (POWER PLATFORM)" userId="ca21fdc5-a129-4c69-bbf3-257923dd10d2" providerId="ADAL" clId="{3162E07E-6665-4E57-837A-7BD56144007F}" dt="2020-01-10T17:46:08.844" v="387" actId="20577"/>
          <ac:spMkLst>
            <pc:docMk/>
            <pc:sldMk cId="3478093211" sldId="10334"/>
            <ac:spMk id="5" creationId="{B527EE6D-C5FF-45B1-AE34-6516F3715E10}"/>
          </ac:spMkLst>
        </pc:spChg>
        <pc:spChg chg="mod">
          <ac:chgData name="Chris Huntingford (POWER PLATFORM)" userId="ca21fdc5-a129-4c69-bbf3-257923dd10d2" providerId="ADAL" clId="{3162E07E-6665-4E57-837A-7BD56144007F}" dt="2020-01-10T17:04:20.885" v="320" actId="242"/>
          <ac:spMkLst>
            <pc:docMk/>
            <pc:sldMk cId="3478093211" sldId="10334"/>
            <ac:spMk id="6" creationId="{199DF29A-8A5B-453C-B7B2-311D4A3CF10B}"/>
          </ac:spMkLst>
        </pc:spChg>
        <pc:spChg chg="mod">
          <ac:chgData name="Chris Huntingford (POWER PLATFORM)" userId="ca21fdc5-a129-4c69-bbf3-257923dd10d2" providerId="ADAL" clId="{3162E07E-6665-4E57-837A-7BD56144007F}" dt="2020-01-10T17:35:25.484" v="356" actId="20577"/>
          <ac:spMkLst>
            <pc:docMk/>
            <pc:sldMk cId="3478093211" sldId="10334"/>
            <ac:spMk id="7" creationId="{84388755-149B-44F0-978B-FB8B8A5B45F5}"/>
          </ac:spMkLst>
        </pc:spChg>
        <pc:picChg chg="add mod">
          <ac:chgData name="Chris Huntingford (POWER PLATFORM)" userId="ca21fdc5-a129-4c69-bbf3-257923dd10d2" providerId="ADAL" clId="{3162E07E-6665-4E57-837A-7BD56144007F}" dt="2020-01-10T17:04:29.882" v="322" actId="1076"/>
          <ac:picMkLst>
            <pc:docMk/>
            <pc:sldMk cId="3478093211" sldId="10334"/>
            <ac:picMk id="10" creationId="{0189F20E-B11E-488C-B7AE-34ED72A1EFA5}"/>
          </ac:picMkLst>
        </pc:picChg>
        <pc:picChg chg="add mod">
          <ac:chgData name="Chris Huntingford (POWER PLATFORM)" userId="ca21fdc5-a129-4c69-bbf3-257923dd10d2" providerId="ADAL" clId="{3162E07E-6665-4E57-837A-7BD56144007F}" dt="2020-01-10T17:33:34.267" v="339" actId="1076"/>
          <ac:picMkLst>
            <pc:docMk/>
            <pc:sldMk cId="3478093211" sldId="10334"/>
            <ac:picMk id="12" creationId="{EFD1074A-5E3C-4897-8780-49E00E92654E}"/>
          </ac:picMkLst>
        </pc:picChg>
        <pc:picChg chg="add mod">
          <ac:chgData name="Chris Huntingford (POWER PLATFORM)" userId="ca21fdc5-a129-4c69-bbf3-257923dd10d2" providerId="ADAL" clId="{3162E07E-6665-4E57-837A-7BD56144007F}" dt="2020-01-10T17:45:27.796" v="360" actId="1076"/>
          <ac:picMkLst>
            <pc:docMk/>
            <pc:sldMk cId="3478093211" sldId="10334"/>
            <ac:picMk id="15" creationId="{B5DDD22A-DEDF-4CEB-BA1D-74A31F2492FE}"/>
          </ac:picMkLst>
        </pc:picChg>
        <pc:picChg chg="add mod">
          <ac:chgData name="Chris Huntingford (POWER PLATFORM)" userId="ca21fdc5-a129-4c69-bbf3-257923dd10d2" providerId="ADAL" clId="{3162E07E-6665-4E57-837A-7BD56144007F}" dt="2020-01-10T17:47:37.626" v="393" actId="1076"/>
          <ac:picMkLst>
            <pc:docMk/>
            <pc:sldMk cId="3478093211" sldId="10334"/>
            <ac:picMk id="17" creationId="{6E3DF63D-391B-45C9-A183-95770432D05D}"/>
          </ac:picMkLst>
        </pc:picChg>
        <pc:picChg chg="add mod">
          <ac:chgData name="Chris Huntingford (POWER PLATFORM)" userId="ca21fdc5-a129-4c69-bbf3-257923dd10d2" providerId="ADAL" clId="{3162E07E-6665-4E57-837A-7BD56144007F}" dt="2020-01-10T17:48:40.903" v="399" actId="1076"/>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1-10T17:50:41.794" v="405" actId="1076"/>
          <ac:picMkLst>
            <pc:docMk/>
            <pc:sldMk cId="3478093211" sldId="10334"/>
            <ac:picMk id="21" creationId="{0F68CA45-06BB-4070-ACD7-050E43182AD2}"/>
          </ac:picMkLst>
        </pc:picChg>
      </pc:sldChg>
      <pc:sldChg chg="addSp delSp modSp add mod ord">
        <pc:chgData name="Chris Huntingford (POWER PLATFORM)" userId="ca21fdc5-a129-4c69-bbf3-257923dd10d2" providerId="ADAL" clId="{3162E07E-6665-4E57-837A-7BD56144007F}" dt="2020-01-10T18:38:19.561" v="586" actId="2057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14/04/2020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orbes.com/sites/andreamurphy/2014/11/05/americas-largest-private-companies-2014"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The_Economist" TargetMode="External"/><Relationship Id="rId5" Type="http://schemas.openxmlformats.org/officeDocument/2006/relationships/hyperlink" Target="https://www.economist.com/news/business/21730191-consulting-firm-worked-trillian-capital-owned-gupta-family-associate-why-mckinsey" TargetMode="External"/><Relationship Id="rId4" Type="http://schemas.openxmlformats.org/officeDocument/2006/relationships/hyperlink" Target="https://en.wikipedia.org/wiki/Forb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Chris</a:t>
            </a:r>
          </a:p>
          <a:p>
            <a:pPr lvl="0"/>
            <a:r>
              <a:rPr lang="en-US" sz="1400" kern="1200" dirty="0">
                <a:solidFill>
                  <a:schemeClr val="tx1"/>
                </a:solidFill>
                <a:effectLst/>
                <a:latin typeface="+mn-lt"/>
                <a:ea typeface="+mn-ea"/>
                <a:cs typeface="+mn-cs"/>
              </a:rPr>
              <a:t>The </a:t>
            </a:r>
            <a:r>
              <a:rPr lang="en-US" sz="1400" b="1" kern="1200" dirty="0">
                <a:solidFill>
                  <a:schemeClr val="tx1"/>
                </a:solidFill>
                <a:effectLst/>
                <a:latin typeface="+mn-lt"/>
                <a:ea typeface="+mn-ea"/>
                <a:cs typeface="+mn-cs"/>
              </a:rPr>
              <a:t>common data model </a:t>
            </a:r>
            <a:r>
              <a:rPr lang="en-US" sz="1400" kern="1200" dirty="0">
                <a:solidFill>
                  <a:schemeClr val="tx1"/>
                </a:solidFill>
                <a:effectLst/>
                <a:latin typeface="+mn-lt"/>
                <a:ea typeface="+mn-ea"/>
                <a:cs typeface="+mn-cs"/>
              </a:rPr>
              <a:t>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4/14/2020 11:20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2FDAE9A-7915-46A1-BD0C-40F5747ABA79}"/>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43706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7ABA81-3D44-4BB8-BA91-F169927D417D}"/>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325942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Speaking of the Common Data Service, it is the “out-of-the-box” database for your apps. It is a fully managed, secure, database, that has Microsoft data from Dynamics 365, Office 365 and Azure pre-populated. It also supports the Common Data Model, which includes well defined schema for various industries or verticals. </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algn="l"/>
            <a:r>
              <a:rPr lang="en-US" sz="900" dirty="0">
                <a:solidFill>
                  <a:schemeClr val="tx1"/>
                </a:solidFill>
              </a:rPr>
              <a:t>Chris</a:t>
            </a:r>
          </a:p>
          <a:p>
            <a:pPr algn="l"/>
            <a:r>
              <a:rPr lang="en-US" sz="900" dirty="0">
                <a:solidFill>
                  <a:schemeClr val="tx1"/>
                </a:solidFill>
              </a:rPr>
              <a:t>Built-in connectivity to 200+ cloud services, files, databases, web APIs, etc.</a:t>
            </a:r>
          </a:p>
          <a:p>
            <a:pPr algn="l"/>
            <a:endParaRPr lang="en-US" sz="900" dirty="0">
              <a:solidFill>
                <a:schemeClr val="tx1"/>
              </a:solidFill>
            </a:endParaRPr>
          </a:p>
          <a:p>
            <a:pPr algn="l"/>
            <a:r>
              <a:rPr lang="en-US" sz="900" dirty="0">
                <a:solidFill>
                  <a:schemeClr val="tx1"/>
                </a:solidFill>
              </a:rPr>
              <a:t>Seamless hybrid connectivity to on-premises systems via the On-Premises Data Gateway </a:t>
            </a:r>
          </a:p>
          <a:p>
            <a:pPr algn="l"/>
            <a:endParaRPr lang="en-US" sz="900" dirty="0">
              <a:solidFill>
                <a:schemeClr val="tx1"/>
              </a:solidFill>
            </a:endParaRPr>
          </a:p>
          <a:p>
            <a:pPr algn="l"/>
            <a:r>
              <a:rPr lang="en-US" sz="900" dirty="0">
                <a:solidFill>
                  <a:schemeClr val="tx1"/>
                </a:solidFill>
              </a:rPr>
              <a:t>Custom Connector support allows the registration of developer / IT systems as a building block for citizen developers</a:t>
            </a:r>
          </a:p>
          <a:p>
            <a:pPr algn="l"/>
            <a:endParaRPr lang="en-US" sz="900" dirty="0">
              <a:solidFill>
                <a:schemeClr val="tx1"/>
              </a:solidFill>
            </a:endParaRPr>
          </a:p>
          <a:p>
            <a:endParaRPr lang="en-US" dirty="0"/>
          </a:p>
        </p:txBody>
      </p:sp>
    </p:spTree>
    <p:extLst>
      <p:ext uri="{BB962C8B-B14F-4D97-AF65-F5344CB8AC3E}">
        <p14:creationId xmlns:p14="http://schemas.microsoft.com/office/powerpoint/2010/main" val="413967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fontAlgn="ctr">
              <a:buFont typeface="Arial" panose="020B0604020202020204" pitchFamily="34" charset="0"/>
              <a:buNone/>
            </a:pPr>
            <a:r>
              <a:rPr lang="en-US" sz="1200" b="1" dirty="0">
                <a:latin typeface="Segoe UI Light" pitchFamily="34" charset="0"/>
                <a:cs typeface="+mn-cs"/>
              </a:rPr>
              <a:t>Chris</a:t>
            </a:r>
          </a:p>
          <a:p>
            <a:pPr marL="0" indent="0" fontAlgn="ctr">
              <a:buFont typeface="Arial" panose="020B0604020202020204" pitchFamily="34" charset="0"/>
              <a:buNone/>
            </a:pPr>
            <a:r>
              <a:rPr lang="en-US" sz="1200" b="1" dirty="0">
                <a:latin typeface="Segoe UI Light" pitchFamily="34" charset="0"/>
                <a:cs typeface="+mn-cs"/>
              </a:rPr>
              <a:t>Laura Rodgers </a:t>
            </a:r>
            <a:r>
              <a:rPr lang="en-US" sz="1200" dirty="0">
                <a:latin typeface="Segoe UI Light" pitchFamily="34" charset="0"/>
                <a:cs typeface="+mn-cs"/>
              </a:rPr>
              <a:t>– SharePoint MVP</a:t>
            </a:r>
          </a:p>
          <a:p>
            <a:pPr marL="0" indent="0" fontAlgn="ctr">
              <a:buFont typeface="Arial" panose="020B0604020202020204" pitchFamily="34" charset="0"/>
              <a:buNone/>
            </a:pPr>
            <a:r>
              <a:rPr lang="en-US" sz="1200" dirty="0"/>
              <a:t>Laura is the owner of IW Mentor SharePoint training company and has thirteen years of experience in SharePoint implementation, training, customization and administration. She has written several SharePoint books, and her focus is on making the most of SharePoint’s out-of-the-box capabilities. She works extensively with SharePoint Designer workflows, and building no-code business solutions.</a:t>
            </a:r>
            <a:endParaRPr lang="en-US" sz="1200" dirty="0">
              <a:latin typeface="Segoe UI Light" pitchFamily="34" charset="0"/>
              <a:cs typeface="+mn-cs"/>
            </a:endParaRPr>
          </a:p>
          <a:p>
            <a:endParaRPr lang="en-US" b="1" dirty="0"/>
          </a:p>
          <a:p>
            <a:r>
              <a:rPr lang="en-US" b="1" dirty="0"/>
              <a:t>Brian Dang</a:t>
            </a:r>
          </a:p>
          <a:p>
            <a:r>
              <a:rPr lang="en-US" dirty="0"/>
              <a:t>High school teacher in Orange County. </a:t>
            </a:r>
          </a:p>
          <a:p>
            <a:r>
              <a:rPr lang="en-US" dirty="0"/>
              <a:t>Built PowerApps for his classroom and evangelizes in his school district. </a:t>
            </a:r>
          </a:p>
          <a:p>
            <a:r>
              <a:rPr lang="en-US" dirty="0"/>
              <a:t>Taking a one year sabbatical to focus on PowerApps for education and to evangelize it at educational conferences across the country. </a:t>
            </a:r>
          </a:p>
          <a:p>
            <a:endParaRPr lang="en-US" dirty="0"/>
          </a:p>
          <a:p>
            <a:r>
              <a:rPr lang="en-US" b="1" dirty="0"/>
              <a:t>Mohammad </a:t>
            </a:r>
            <a:r>
              <a:rPr lang="en-US" b="1" dirty="0" err="1"/>
              <a:t>Alkhawaja</a:t>
            </a:r>
            <a:endParaRPr lang="en-US" b="1" dirty="0"/>
          </a:p>
          <a:p>
            <a:r>
              <a:rPr lang="en-US" dirty="0"/>
              <a:t>Sales Manager at </a:t>
            </a:r>
            <a:r>
              <a:rPr lang="en-US" dirty="0" err="1"/>
              <a:t>Hawkary</a:t>
            </a:r>
            <a:r>
              <a:rPr lang="en-US" dirty="0"/>
              <a:t> Pharmaceuticals in Iraq</a:t>
            </a:r>
          </a:p>
          <a:p>
            <a:r>
              <a:rPr lang="en-US" dirty="0"/>
              <a:t>Built solution for medical reps to report on daily sales visits to doctors. Includes coaching interaction with supervisors.</a:t>
            </a:r>
          </a:p>
          <a:p>
            <a:r>
              <a:rPr lang="en-US" dirty="0"/>
              <a:t>As a manager, went from manually searching emails for files called “daily reports” to sophisticated </a:t>
            </a:r>
            <a:r>
              <a:rPr lang="en-US" dirty="0" err="1"/>
              <a:t>PowerBI</a:t>
            </a:r>
            <a:r>
              <a:rPr lang="en-US" dirty="0"/>
              <a:t> dashboards with rich analysis based on data submitted via PowerApps.</a:t>
            </a:r>
          </a:p>
          <a:p>
            <a:endParaRPr lang="en-US" dirty="0"/>
          </a:p>
          <a:p>
            <a:r>
              <a:rPr lang="en-US" b="1" dirty="0" err="1"/>
              <a:t>BankSight</a:t>
            </a:r>
            <a:r>
              <a:rPr lang="en-US" b="1" dirty="0"/>
              <a:t> Team</a:t>
            </a:r>
          </a:p>
          <a:p>
            <a:r>
              <a:rPr lang="en-US" dirty="0"/>
              <a:t>https://banksight.com/company/</a:t>
            </a:r>
          </a:p>
          <a:p>
            <a:endParaRPr lang="en-US"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94C11770-4A5A-4900-8B06-CB118722043C}"/>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8DDB91C3-CC09-40E6-A1B8-4028832A8C95}"/>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76983BFD-B44B-4D21-BDD0-50F33AFE9B8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347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As we discussed last time, our partner ecosystem and sales support programs can help you reach more customers and expand your business; our product ecosystem and innovative tools provide the building blocks that allow you to build modern cloud </a:t>
            </a:r>
            <a:r>
              <a:rPr lang="en-US" dirty="0" err="1"/>
              <a:t>LoB</a:t>
            </a:r>
            <a:r>
              <a:rPr lang="en-US" dirty="0"/>
              <a:t> solutions; and with a trusted platform and familiar tools, you can get to market faster. </a:t>
            </a:r>
          </a:p>
          <a:p>
            <a:endParaRPr lang="en-US" dirty="0"/>
          </a:p>
          <a:p>
            <a:r>
              <a:rPr lang="en-US" dirty="0"/>
              <a:t>Now, I want to show you how our platform does this and detail the ways ISVs can leverage our platform.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8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 your footprint in accounts at various levels by working with your customers to embed the Power Platform at various levels within their business.</a:t>
            </a:r>
          </a:p>
          <a:p>
            <a:r>
              <a:rPr lang="en-US" dirty="0"/>
              <a:t>This type of process must be value driven to make sure that what is delivered provides ROI at all levels.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543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Michael – As you can see from this slide, we are building a strong customer base, lets take a closer look at one of these customers</a:t>
            </a:r>
          </a:p>
          <a:p>
            <a:endParaRPr lang="en-US" i="0" dirty="0">
              <a:effectLst/>
            </a:endParaRPr>
          </a:p>
          <a:p>
            <a:endParaRPr lang="en-US" i="0" dirty="0">
              <a:effectLst/>
            </a:endParaRPr>
          </a:p>
          <a:p>
            <a:r>
              <a:rPr lang="en-US" i="0" dirty="0">
                <a:effectLst/>
              </a:rPr>
              <a:t>DeCarlo, Scott; Murphy, Andrea D. (November 16, 2014). </a:t>
            </a:r>
            <a:r>
              <a:rPr lang="en-US" i="0" dirty="0">
                <a:effectLst/>
                <a:hlinkClick r:id="rId3"/>
              </a:rPr>
              <a:t>"America's Largest Private Companies"</a:t>
            </a:r>
            <a:r>
              <a:rPr lang="en-US" i="0" dirty="0">
                <a:effectLst/>
              </a:rPr>
              <a:t>. </a:t>
            </a:r>
            <a:r>
              <a:rPr lang="en-US" i="0" dirty="0">
                <a:effectLst/>
                <a:hlinkClick r:id="rId4" tooltip="Forbes"/>
              </a:rPr>
              <a:t>Forbes</a:t>
            </a:r>
            <a:r>
              <a:rPr lang="en-US" i="0" dirty="0">
                <a:effectLst/>
              </a:rPr>
              <a:t>. Retrieved December 28, 2014.</a:t>
            </a:r>
          </a:p>
          <a:p>
            <a:endParaRPr lang="en-US" i="0" dirty="0">
              <a:effectLst/>
            </a:endParaRPr>
          </a:p>
          <a:p>
            <a:r>
              <a:rPr lang="en-US" i="0" dirty="0">
                <a:effectLst/>
              </a:rPr>
              <a:t>http://oilfield.gnsolidscontrol.com/worlds-top-10-biggest-oilfield-services-companies-list/</a:t>
            </a:r>
          </a:p>
          <a:p>
            <a:endParaRPr lang="en-US" i="0" dirty="0">
              <a:effectLst/>
            </a:endParaRPr>
          </a:p>
          <a:p>
            <a:r>
              <a:rPr lang="en-US" i="0" dirty="0">
                <a:effectLst/>
                <a:hlinkClick r:id="rId5"/>
              </a:rPr>
              <a:t>"Why McKinsey is under attack in South Africa"</a:t>
            </a:r>
            <a:r>
              <a:rPr lang="en-US" i="0" dirty="0">
                <a:effectLst/>
              </a:rPr>
              <a:t>. </a:t>
            </a:r>
            <a:r>
              <a:rPr lang="en-US" i="0" dirty="0">
                <a:effectLst/>
                <a:hlinkClick r:id="rId6" tooltip="The Economist"/>
              </a:rPr>
              <a:t>The Economist</a:t>
            </a:r>
            <a:r>
              <a:rPr lang="en-US" i="0" dirty="0">
                <a:effectLst/>
              </a:rPr>
              <a:t>. 12 October 2017. </a:t>
            </a:r>
          </a:p>
          <a:p>
            <a:endParaRPr lang="en-US" i="0" dirty="0">
              <a:effectLst/>
            </a:endParaRPr>
          </a:p>
          <a:p>
            <a:r>
              <a:rPr lang="en-US" i="0" dirty="0">
                <a:effectLst/>
              </a:rPr>
              <a:t>https://en.wikipedia.org/wiki/IMS_Health (https://data.ncvo.org.uk/a/almanac14/which-are-the-largest-voluntary-organisations-in-the-uk-3/) </a:t>
            </a:r>
          </a:p>
          <a:p>
            <a:endParaRPr lang="en-US" i="0" dirty="0">
              <a:effectLst/>
            </a:endParaRPr>
          </a:p>
          <a:p>
            <a:r>
              <a:rPr lang="en-US" i="0" dirty="0">
                <a:effectLst/>
              </a:rPr>
              <a:t>https://data.ncvo.org.uk/a/almanac14/which-are-the-largest-voluntary-organisations-in-the-uk-3/</a:t>
            </a:r>
          </a:p>
          <a:p>
            <a:endParaRPr lang="en-US" i="0" dirty="0">
              <a:effectLst/>
            </a:endParaRPr>
          </a:p>
          <a:p>
            <a:endParaRPr lang="en-US" i="0" dirty="0">
              <a:effectLst/>
            </a:endParaRPr>
          </a:p>
          <a:p>
            <a:endParaRPr lang="en-US" i="0" dirty="0">
              <a:effectLst/>
            </a:endParaRPr>
          </a:p>
          <a:p>
            <a:endParaRPr lang="en-US" i="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50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outside of Microsoft, leading analysts like Forrester and Gartner have recognized the PowerApps leadership position in the Low Code Application Platform (LCAP) market. This is a commendable feat in the short term that since GA and is testimony to Microsoft’s vision and execution in this area.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357E-B5A3-4431-8E3D-33FEA461796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5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6907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7353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557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4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274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14/04/2020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4/14/2020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jpg"/><Relationship Id="rId1" Type="http://schemas.openxmlformats.org/officeDocument/2006/relationships/slideLayout" Target="../slideLayouts/slideLayout4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svg"/></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image" Target="../media/image93.jfif"/><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jpeg"/><Relationship Id="rId12" Type="http://schemas.openxmlformats.org/officeDocument/2006/relationships/image" Target="../media/image108.jpe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jpe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notesSlide" Target="../notesSlides/notesSlide19.xml"/><Relationship Id="rId7" Type="http://schemas.openxmlformats.org/officeDocument/2006/relationships/image" Target="../media/image114.emf"/><Relationship Id="rId2" Type="http://schemas.openxmlformats.org/officeDocument/2006/relationships/slideLayout" Target="../slideLayouts/slideLayout27.xml"/><Relationship Id="rId1" Type="http://schemas.openxmlformats.org/officeDocument/2006/relationships/tags" Target="../tags/tag3.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2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 Id="rId9" Type="http://schemas.openxmlformats.org/officeDocument/2006/relationships/image" Target="../media/image123.emf"/></Relationships>
</file>

<file path=ppt/slides/_rels/slide28.xml.rels><?xml version="1.0" encoding="UTF-8" standalone="yes"?>
<Relationships xmlns="http://schemas.openxmlformats.org/package/2006/relationships"><Relationship Id="rId26" Type="http://schemas.openxmlformats.org/officeDocument/2006/relationships/image" Target="../media/image146.png"/><Relationship Id="rId21" Type="http://schemas.openxmlformats.org/officeDocument/2006/relationships/image" Target="../media/image141.png"/><Relationship Id="rId42" Type="http://schemas.openxmlformats.org/officeDocument/2006/relationships/image" Target="../media/image160.png"/><Relationship Id="rId47" Type="http://schemas.openxmlformats.org/officeDocument/2006/relationships/image" Target="../media/image164.emf"/><Relationship Id="rId63" Type="http://schemas.openxmlformats.org/officeDocument/2006/relationships/image" Target="../media/image178.png"/><Relationship Id="rId68" Type="http://schemas.openxmlformats.org/officeDocument/2006/relationships/image" Target="../media/image182.png"/><Relationship Id="rId16" Type="http://schemas.openxmlformats.org/officeDocument/2006/relationships/hyperlink" Target="https://customers.microsoft.com/Pages/CustomerStory.aspx?recid=14594" TargetMode="External"/><Relationship Id="rId11" Type="http://schemas.openxmlformats.org/officeDocument/2006/relationships/image" Target="../media/image132.png"/><Relationship Id="rId32" Type="http://schemas.openxmlformats.org/officeDocument/2006/relationships/hyperlink" Target="https://customers.microsoft.com/Pages/CustomerStory.aspx?recid=18294" TargetMode="External"/><Relationship Id="rId37" Type="http://schemas.openxmlformats.org/officeDocument/2006/relationships/image" Target="../media/image155.emf"/><Relationship Id="rId53" Type="http://schemas.openxmlformats.org/officeDocument/2006/relationships/image" Target="../media/image169.png"/><Relationship Id="rId58" Type="http://schemas.openxmlformats.org/officeDocument/2006/relationships/image" Target="../media/image174.jpeg"/><Relationship Id="rId74" Type="http://schemas.openxmlformats.org/officeDocument/2006/relationships/image" Target="../media/image188.png"/><Relationship Id="rId79" Type="http://schemas.openxmlformats.org/officeDocument/2006/relationships/image" Target="../media/image191.jpg"/><Relationship Id="rId5" Type="http://schemas.openxmlformats.org/officeDocument/2006/relationships/image" Target="../media/image126.jpg"/><Relationship Id="rId61" Type="http://schemas.microsoft.com/office/2007/relationships/hdphoto" Target="../media/hdphoto1.wdp"/><Relationship Id="rId82" Type="http://schemas.openxmlformats.org/officeDocument/2006/relationships/image" Target="../media/image194.jpg"/><Relationship Id="rId19" Type="http://schemas.openxmlformats.org/officeDocument/2006/relationships/image" Target="../media/image139.emf"/><Relationship Id="rId14" Type="http://schemas.openxmlformats.org/officeDocument/2006/relationships/image" Target="../media/image135.jpeg"/><Relationship Id="rId22" Type="http://schemas.openxmlformats.org/officeDocument/2006/relationships/image" Target="../media/image142.jpeg"/><Relationship Id="rId27" Type="http://schemas.openxmlformats.org/officeDocument/2006/relationships/image" Target="../media/image147.png"/><Relationship Id="rId30" Type="http://schemas.openxmlformats.org/officeDocument/2006/relationships/image" Target="../media/image149.png"/><Relationship Id="rId35" Type="http://schemas.openxmlformats.org/officeDocument/2006/relationships/image" Target="../media/image153.png"/><Relationship Id="rId43" Type="http://schemas.openxmlformats.org/officeDocument/2006/relationships/image" Target="../media/image161.png"/><Relationship Id="rId48" Type="http://schemas.openxmlformats.org/officeDocument/2006/relationships/image" Target="../media/image165.png"/><Relationship Id="rId56" Type="http://schemas.openxmlformats.org/officeDocument/2006/relationships/image" Target="../media/image172.png"/><Relationship Id="rId64" Type="http://schemas.openxmlformats.org/officeDocument/2006/relationships/hyperlink" Target="https://customers.microsoft.com/Pages/CustomerStory.aspx?recid=12216" TargetMode="External"/><Relationship Id="rId69" Type="http://schemas.openxmlformats.org/officeDocument/2006/relationships/image" Target="../media/image183.jpeg"/><Relationship Id="rId77" Type="http://schemas.openxmlformats.org/officeDocument/2006/relationships/image" Target="../media/image190.png"/><Relationship Id="rId8" Type="http://schemas.openxmlformats.org/officeDocument/2006/relationships/image" Target="../media/image129.jpeg"/><Relationship Id="rId51" Type="http://schemas.openxmlformats.org/officeDocument/2006/relationships/image" Target="../media/image167.png"/><Relationship Id="rId72" Type="http://schemas.openxmlformats.org/officeDocument/2006/relationships/image" Target="../media/image186.png"/><Relationship Id="rId80" Type="http://schemas.openxmlformats.org/officeDocument/2006/relationships/image" Target="../media/image192.jpg"/><Relationship Id="rId3" Type="http://schemas.openxmlformats.org/officeDocument/2006/relationships/image" Target="../media/image124.emf"/><Relationship Id="rId12" Type="http://schemas.openxmlformats.org/officeDocument/2006/relationships/image" Target="../media/image133.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1.jpeg"/><Relationship Id="rId38" Type="http://schemas.openxmlformats.org/officeDocument/2006/relationships/image" Target="../media/image156.jpeg"/><Relationship Id="rId46" Type="http://schemas.openxmlformats.org/officeDocument/2006/relationships/image" Target="../media/image163.png"/><Relationship Id="rId59" Type="http://schemas.openxmlformats.org/officeDocument/2006/relationships/image" Target="../media/image175.png"/><Relationship Id="rId67" Type="http://schemas.openxmlformats.org/officeDocument/2006/relationships/image" Target="../media/image181.png"/><Relationship Id="rId20" Type="http://schemas.openxmlformats.org/officeDocument/2006/relationships/image" Target="../media/image140.png"/><Relationship Id="rId41" Type="http://schemas.openxmlformats.org/officeDocument/2006/relationships/image" Target="../media/image159.png"/><Relationship Id="rId54" Type="http://schemas.openxmlformats.org/officeDocument/2006/relationships/image" Target="../media/image170.png"/><Relationship Id="rId62" Type="http://schemas.openxmlformats.org/officeDocument/2006/relationships/image" Target="../media/image177.jpeg"/><Relationship Id="rId70" Type="http://schemas.openxmlformats.org/officeDocument/2006/relationships/image" Target="../media/image184.jpeg"/><Relationship Id="rId75" Type="http://schemas.microsoft.com/office/2007/relationships/hdphoto" Target="../media/hdphoto2.wdp"/><Relationship Id="rId1" Type="http://schemas.openxmlformats.org/officeDocument/2006/relationships/slideLayout" Target="../slideLayouts/slideLayout27.xml"/><Relationship Id="rId6" Type="http://schemas.openxmlformats.org/officeDocument/2006/relationships/image" Target="../media/image127.jpg"/><Relationship Id="rId15" Type="http://schemas.openxmlformats.org/officeDocument/2006/relationships/image" Target="../media/image136.jpeg"/><Relationship Id="rId23" Type="http://schemas.openxmlformats.org/officeDocument/2006/relationships/image" Target="../media/image143.jpeg"/><Relationship Id="rId28" Type="http://schemas.openxmlformats.org/officeDocument/2006/relationships/image" Target="../media/image148.emf"/><Relationship Id="rId36" Type="http://schemas.openxmlformats.org/officeDocument/2006/relationships/image" Target="../media/image154.png"/><Relationship Id="rId49" Type="http://schemas.openxmlformats.org/officeDocument/2006/relationships/hyperlink" Target="https://customers.microsoft.com/en-US/story/docusign-writes-its-name-on-a-new-market" TargetMode="External"/><Relationship Id="rId57" Type="http://schemas.openxmlformats.org/officeDocument/2006/relationships/image" Target="../media/image173.emf"/><Relationship Id="rId10" Type="http://schemas.openxmlformats.org/officeDocument/2006/relationships/image" Target="../media/image131.emf"/><Relationship Id="rId31" Type="http://schemas.openxmlformats.org/officeDocument/2006/relationships/image" Target="../media/image150.png"/><Relationship Id="rId44" Type="http://schemas.openxmlformats.org/officeDocument/2006/relationships/hyperlink" Target="https://customers.microsoft.com/Pages/CustomerStory.aspx?recid=8576" TargetMode="External"/><Relationship Id="rId52" Type="http://schemas.openxmlformats.org/officeDocument/2006/relationships/image" Target="../media/image168.png"/><Relationship Id="rId60" Type="http://schemas.openxmlformats.org/officeDocument/2006/relationships/image" Target="../media/image176.png"/><Relationship Id="rId65" Type="http://schemas.openxmlformats.org/officeDocument/2006/relationships/image" Target="../media/image179.jpeg"/><Relationship Id="rId73" Type="http://schemas.openxmlformats.org/officeDocument/2006/relationships/image" Target="../media/image187.png"/><Relationship Id="rId78" Type="http://schemas.microsoft.com/office/2007/relationships/hdphoto" Target="../media/hdphoto3.wdp"/><Relationship Id="rId81" Type="http://schemas.openxmlformats.org/officeDocument/2006/relationships/image" Target="../media/image193.jpg"/><Relationship Id="rId4" Type="http://schemas.openxmlformats.org/officeDocument/2006/relationships/image" Target="../media/image125.jpg"/><Relationship Id="rId9" Type="http://schemas.openxmlformats.org/officeDocument/2006/relationships/image" Target="../media/image130.png"/><Relationship Id="rId13" Type="http://schemas.openxmlformats.org/officeDocument/2006/relationships/image" Target="../media/image134.jpg"/><Relationship Id="rId18" Type="http://schemas.openxmlformats.org/officeDocument/2006/relationships/image" Target="../media/image138.png"/><Relationship Id="rId39" Type="http://schemas.openxmlformats.org/officeDocument/2006/relationships/image" Target="../media/image157.jpeg"/><Relationship Id="rId34" Type="http://schemas.openxmlformats.org/officeDocument/2006/relationships/image" Target="../media/image152.png"/><Relationship Id="rId50" Type="http://schemas.openxmlformats.org/officeDocument/2006/relationships/image" Target="../media/image166.png"/><Relationship Id="rId55" Type="http://schemas.openxmlformats.org/officeDocument/2006/relationships/image" Target="../media/image171.png"/><Relationship Id="rId76" Type="http://schemas.openxmlformats.org/officeDocument/2006/relationships/image" Target="../media/image189.png"/><Relationship Id="rId7" Type="http://schemas.openxmlformats.org/officeDocument/2006/relationships/image" Target="../media/image128.png"/><Relationship Id="rId71" Type="http://schemas.openxmlformats.org/officeDocument/2006/relationships/image" Target="../media/image185.png"/><Relationship Id="rId2" Type="http://schemas.openxmlformats.org/officeDocument/2006/relationships/notesSlide" Target="../notesSlides/notesSlide21.xml"/><Relationship Id="rId29" Type="http://schemas.openxmlformats.org/officeDocument/2006/relationships/hyperlink" Target="https://en.wikipedia.org/wiki/File:Schlumberger.svg" TargetMode="External"/><Relationship Id="rId24" Type="http://schemas.openxmlformats.org/officeDocument/2006/relationships/image" Target="../media/image144.jpeg"/><Relationship Id="rId40" Type="http://schemas.openxmlformats.org/officeDocument/2006/relationships/image" Target="../media/image158.jpeg"/><Relationship Id="rId45" Type="http://schemas.openxmlformats.org/officeDocument/2006/relationships/image" Target="../media/image162.png"/><Relationship Id="rId66" Type="http://schemas.openxmlformats.org/officeDocument/2006/relationships/image" Target="../media/image180.jpeg"/></Relationships>
</file>

<file path=ppt/slides/_rels/slide2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7" Type="http://schemas.openxmlformats.org/officeDocument/2006/relationships/image" Target="../media/image201.png"/><Relationship Id="rId12" Type="http://schemas.openxmlformats.org/officeDocument/2006/relationships/image" Target="../media/image206.png"/><Relationship Id="rId2" Type="http://schemas.openxmlformats.org/officeDocument/2006/relationships/image" Target="../media/image198.jpg"/><Relationship Id="rId1" Type="http://schemas.openxmlformats.org/officeDocument/2006/relationships/slideLayout" Target="../slideLayouts/slideLayout27.xml"/><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205.png"/><Relationship Id="rId5" Type="http://schemas.openxmlformats.org/officeDocument/2006/relationships/image" Target="../media/image200.png"/><Relationship Id="rId10" Type="http://schemas.openxmlformats.org/officeDocument/2006/relationships/image" Target="../media/image204.png"/><Relationship Id="rId4" Type="http://schemas.openxmlformats.org/officeDocument/2006/relationships/image" Target="../media/image199.png"/><Relationship Id="rId9" Type="http://schemas.openxmlformats.org/officeDocument/2006/relationships/image" Target="../media/image2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33.xml"/><Relationship Id="rId5" Type="http://schemas.openxmlformats.org/officeDocument/2006/relationships/image" Target="../media/image210.png"/><Relationship Id="rId4" Type="http://schemas.openxmlformats.org/officeDocument/2006/relationships/image" Target="../media/image2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47.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27.xml"/><Relationship Id="rId1" Type="http://schemas.openxmlformats.org/officeDocument/2006/relationships/tags" Target="../tags/tag6.xml"/><Relationship Id="rId5" Type="http://schemas.openxmlformats.org/officeDocument/2006/relationships/image" Target="../media/image63.png"/><Relationship Id="rId4" Type="http://schemas.openxmlformats.org/officeDocument/2006/relationships/image" Target="../media/image214.jpg"/></Relationships>
</file>

<file path=ppt/slides/_rels/slide39.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slideLayout" Target="../slideLayouts/slideLayout47.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35.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jpeg"/><Relationship Id="rId10" Type="http://schemas.openxmlformats.org/officeDocument/2006/relationships/image" Target="../media/image24.tiff"/><Relationship Id="rId19" Type="http://schemas.openxmlformats.org/officeDocument/2006/relationships/image" Target="../media/image33.jpg"/><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27.xml"/><Relationship Id="rId1" Type="http://schemas.openxmlformats.org/officeDocument/2006/relationships/tags" Target="../tags/tag8.xml"/><Relationship Id="rId5" Type="http://schemas.openxmlformats.org/officeDocument/2006/relationships/image" Target="../media/image63.png"/><Relationship Id="rId4" Type="http://schemas.openxmlformats.org/officeDocument/2006/relationships/image" Target="../media/image214.jp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hyperlink" Target="https://powerapps.microsoft.com/en-us/customer-stori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Agenda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4998291"/>
          </a:xfrm>
        </p:spPr>
        <p:txBody>
          <a:bodyPr/>
          <a:lstStyle/>
          <a:p>
            <a:pPr marL="0" lvl="0" indent="0">
              <a:buNone/>
            </a:pPr>
            <a:r>
              <a:rPr lang="en-GB" dirty="0"/>
              <a:t>13:00 – 13:30 : The Power Platform in 30 Minutes</a:t>
            </a:r>
          </a:p>
          <a:p>
            <a:pPr marL="0" lvl="0" indent="0">
              <a:buNone/>
            </a:pPr>
            <a:r>
              <a:rPr lang="en-GB" dirty="0"/>
              <a:t>13:30 – 13:45 : The Hack and where to find stuff</a:t>
            </a:r>
          </a:p>
          <a:p>
            <a:pPr marL="0" lvl="0" indent="0">
              <a:buNone/>
            </a:pPr>
            <a:r>
              <a:rPr lang="en-GB" dirty="0"/>
              <a:t>13:45 – 14:00 : Data Flows, The Common Data Service (CDS) &amp; Model Driven Apps</a:t>
            </a:r>
          </a:p>
          <a:p>
            <a:pPr marL="0" lvl="0" indent="0">
              <a:buNone/>
            </a:pPr>
            <a:r>
              <a:rPr lang="en-GB" dirty="0"/>
              <a:t>14:00 – 15:00 : Hack Round 1</a:t>
            </a:r>
          </a:p>
          <a:p>
            <a:pPr marL="0" lvl="0" indent="0">
              <a:buNone/>
            </a:pPr>
            <a:r>
              <a:rPr lang="en-GB" dirty="0"/>
              <a:t>15:00 – 15:15 : Power BI &amp; Flow</a:t>
            </a:r>
          </a:p>
          <a:p>
            <a:pPr marL="0" lvl="0" indent="0">
              <a:buNone/>
            </a:pPr>
            <a:r>
              <a:rPr lang="en-GB" dirty="0"/>
              <a:t>15:15 – 16:00 : Hack Round 2</a:t>
            </a:r>
          </a:p>
          <a:p>
            <a:pPr marL="0" lvl="0" indent="0">
              <a:buNone/>
            </a:pPr>
            <a:r>
              <a:rPr lang="en-GB" dirty="0"/>
              <a:t>16:00 – 16:15 : Canvas Apps &amp; AI Builder</a:t>
            </a:r>
          </a:p>
          <a:p>
            <a:pPr marL="0" lvl="0" indent="0">
              <a:buNone/>
            </a:pPr>
            <a:r>
              <a:rPr lang="en-GB" dirty="0"/>
              <a:t>16:15 – 17:00 : Hack Round 3</a:t>
            </a:r>
          </a:p>
          <a:p>
            <a:pPr marL="0" lvl="0" indent="0">
              <a:buNone/>
            </a:pPr>
            <a:r>
              <a:rPr lang="en-GB" dirty="0"/>
              <a:t>17:00 -? : Presentations &amp; </a:t>
            </a:r>
            <a:r>
              <a:rPr lang="en-GB" dirty="0" err="1"/>
              <a:t>Wrapup</a:t>
            </a:r>
            <a:endParaRPr lang="en-GB" dirty="0"/>
          </a:p>
        </p:txBody>
      </p:sp>
    </p:spTree>
    <p:extLst>
      <p:ext uri="{BB962C8B-B14F-4D97-AF65-F5344CB8AC3E}">
        <p14:creationId xmlns:p14="http://schemas.microsoft.com/office/powerpoint/2010/main" val="28675808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FFF22F6A-F77F-B940-B304-D5EE7D466279}"/>
              </a:ext>
            </a:extLst>
          </p:cNvPr>
          <p:cNvGrpSpPr/>
          <p:nvPr/>
        </p:nvGrpSpPr>
        <p:grpSpPr>
          <a:xfrm>
            <a:off x="4818590" y="7589869"/>
            <a:ext cx="658768" cy="658768"/>
            <a:chOff x="4726930" y="4471473"/>
            <a:chExt cx="703088" cy="703088"/>
          </a:xfrm>
          <a:effectLst>
            <a:outerShdw blurRad="165100" dist="76200" dir="5400000" algn="ctr" rotWithShape="0">
              <a:srgbClr val="000000">
                <a:alpha val="13000"/>
              </a:srgbClr>
            </a:outerShdw>
          </a:effectLst>
        </p:grpSpPr>
        <p:sp>
          <p:nvSpPr>
            <p:cNvPr id="258" name="Oval 257">
              <a:extLst>
                <a:ext uri="{FF2B5EF4-FFF2-40B4-BE49-F238E27FC236}">
                  <a16:creationId xmlns:a16="http://schemas.microsoft.com/office/drawing/2014/main" id="{74DF487E-3829-E549-AD5B-5D5C45148F08}"/>
                </a:ext>
              </a:extLst>
            </p:cNvPr>
            <p:cNvSpPr/>
            <p:nvPr/>
          </p:nvSpPr>
          <p:spPr bwMode="auto">
            <a:xfrm>
              <a:off x="4726930" y="4471473"/>
              <a:ext cx="703088" cy="703088"/>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E02E2F9D-22BA-8D44-A376-59346B3DCF53}"/>
                </a:ext>
              </a:extLst>
            </p:cNvPr>
            <p:cNvGrpSpPr/>
            <p:nvPr/>
          </p:nvGrpSpPr>
          <p:grpSpPr>
            <a:xfrm>
              <a:off x="4902990" y="4689695"/>
              <a:ext cx="350968" cy="266644"/>
              <a:chOff x="-1146792" y="678443"/>
              <a:chExt cx="1017587" cy="773113"/>
            </a:xfrm>
            <a:solidFill>
              <a:srgbClr val="D2D2D2"/>
            </a:solidFill>
          </p:grpSpPr>
          <p:sp>
            <p:nvSpPr>
              <p:cNvPr id="260" name="Freeform 5">
                <a:extLst>
                  <a:ext uri="{FF2B5EF4-FFF2-40B4-BE49-F238E27FC236}">
                    <a16:creationId xmlns:a16="http://schemas.microsoft.com/office/drawing/2014/main" id="{7DC2E32A-0E69-1547-AD4B-F35B2D2553B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6">
                <a:extLst>
                  <a:ext uri="{FF2B5EF4-FFF2-40B4-BE49-F238E27FC236}">
                    <a16:creationId xmlns:a16="http://schemas.microsoft.com/office/drawing/2014/main" id="{2401D351-5CFB-ED4C-973C-ACA777F230D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A5C71A68-E2F2-CA44-A99A-ABC7363AE465}"/>
              </a:ext>
            </a:extLst>
          </p:cNvPr>
          <p:cNvGrpSpPr/>
          <p:nvPr/>
        </p:nvGrpSpPr>
        <p:grpSpPr>
          <a:xfrm>
            <a:off x="6679290" y="7592206"/>
            <a:ext cx="690028" cy="690028"/>
            <a:chOff x="7568114" y="3458540"/>
            <a:chExt cx="820852" cy="820852"/>
          </a:xfrm>
          <a:effectLst>
            <a:outerShdw blurRad="165100" dist="76200" dir="5400000" algn="t" rotWithShape="0">
              <a:prstClr val="black">
                <a:alpha val="13000"/>
              </a:prstClr>
            </a:outerShdw>
          </a:effectLst>
        </p:grpSpPr>
        <p:sp>
          <p:nvSpPr>
            <p:cNvPr id="263" name="Oval 262">
              <a:extLst>
                <a:ext uri="{FF2B5EF4-FFF2-40B4-BE49-F238E27FC236}">
                  <a16:creationId xmlns:a16="http://schemas.microsoft.com/office/drawing/2014/main" id="{D50AEE01-6333-9846-A71E-560B99FBC97F}"/>
                </a:ext>
              </a:extLst>
            </p:cNvPr>
            <p:cNvSpPr/>
            <p:nvPr/>
          </p:nvSpPr>
          <p:spPr bwMode="auto">
            <a:xfrm>
              <a:off x="7568114" y="3458540"/>
              <a:ext cx="820852" cy="820852"/>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12">
              <a:extLst>
                <a:ext uri="{FF2B5EF4-FFF2-40B4-BE49-F238E27FC236}">
                  <a16:creationId xmlns:a16="http://schemas.microsoft.com/office/drawing/2014/main" id="{D5D9FCDE-732B-4A42-A1D9-B38E346BA8BF}"/>
                </a:ext>
              </a:extLst>
            </p:cNvPr>
            <p:cNvGrpSpPr>
              <a:grpSpLocks noChangeAspect="1"/>
            </p:cNvGrpSpPr>
            <p:nvPr/>
          </p:nvGrpSpPr>
          <p:grpSpPr bwMode="auto">
            <a:xfrm>
              <a:off x="7789509" y="3725361"/>
              <a:ext cx="378063" cy="287211"/>
              <a:chOff x="4543" y="2176"/>
              <a:chExt cx="258" cy="196"/>
            </a:xfrm>
            <a:solidFill>
              <a:srgbClr val="D2D2D2"/>
            </a:solidFill>
          </p:grpSpPr>
          <p:sp>
            <p:nvSpPr>
              <p:cNvPr id="265" name="Freeform 13">
                <a:extLst>
                  <a:ext uri="{FF2B5EF4-FFF2-40B4-BE49-F238E27FC236}">
                    <a16:creationId xmlns:a16="http://schemas.microsoft.com/office/drawing/2014/main" id="{D1C7B200-BC50-4241-9A69-377A5F1269D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4">
                <a:extLst>
                  <a:ext uri="{FF2B5EF4-FFF2-40B4-BE49-F238E27FC236}">
                    <a16:creationId xmlns:a16="http://schemas.microsoft.com/office/drawing/2014/main" id="{5F444DF6-725E-B14D-AC40-B1076767682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5">
                <a:extLst>
                  <a:ext uri="{FF2B5EF4-FFF2-40B4-BE49-F238E27FC236}">
                    <a16:creationId xmlns:a16="http://schemas.microsoft.com/office/drawing/2014/main" id="{10EAD966-981F-D34E-BD99-12B3BE9D07E4}"/>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6">
                <a:extLst>
                  <a:ext uri="{FF2B5EF4-FFF2-40B4-BE49-F238E27FC236}">
                    <a16:creationId xmlns:a16="http://schemas.microsoft.com/office/drawing/2014/main" id="{D12ABD8F-6D0E-DB4A-80E6-DF4E80CA5F5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7">
                <a:extLst>
                  <a:ext uri="{FF2B5EF4-FFF2-40B4-BE49-F238E27FC236}">
                    <a16:creationId xmlns:a16="http://schemas.microsoft.com/office/drawing/2014/main" id="{AE035B44-9F81-AC4D-92BE-1CB8318030E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315" name="Straight Connector 314">
            <a:extLst>
              <a:ext uri="{FF2B5EF4-FFF2-40B4-BE49-F238E27FC236}">
                <a16:creationId xmlns:a16="http://schemas.microsoft.com/office/drawing/2014/main" id="{BA799C02-48AB-4A52-9F76-73E53420F108}"/>
              </a:ext>
            </a:extLst>
          </p:cNvPr>
          <p:cNvCxnSpPr>
            <a:cxnSpLocks/>
          </p:cNvCxnSpPr>
          <p:nvPr/>
        </p:nvCxnSpPr>
        <p:spPr>
          <a:xfrm flipV="1">
            <a:off x="2612604" y="2538295"/>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14" name="Straight Connector 313">
            <a:extLst>
              <a:ext uri="{FF2B5EF4-FFF2-40B4-BE49-F238E27FC236}">
                <a16:creationId xmlns:a16="http://schemas.microsoft.com/office/drawing/2014/main" id="{0185074D-82CE-49F2-9A6B-37E638DB54AE}"/>
              </a:ext>
            </a:extLst>
          </p:cNvPr>
          <p:cNvCxnSpPr>
            <a:cxnSpLocks/>
          </p:cNvCxnSpPr>
          <p:nvPr/>
        </p:nvCxnSpPr>
        <p:spPr>
          <a:xfrm flipV="1">
            <a:off x="4923346" y="2529233"/>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07" name="Straight Connector 306">
            <a:extLst>
              <a:ext uri="{FF2B5EF4-FFF2-40B4-BE49-F238E27FC236}">
                <a16:creationId xmlns:a16="http://schemas.microsoft.com/office/drawing/2014/main" id="{B63D8329-5F8D-4E9D-9502-194E10BFEC0F}"/>
              </a:ext>
            </a:extLst>
          </p:cNvPr>
          <p:cNvCxnSpPr>
            <a:cxnSpLocks/>
          </p:cNvCxnSpPr>
          <p:nvPr/>
        </p:nvCxnSpPr>
        <p:spPr>
          <a:xfrm flipV="1">
            <a:off x="9460599" y="252074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99" name="Group 298">
            <a:extLst>
              <a:ext uri="{FF2B5EF4-FFF2-40B4-BE49-F238E27FC236}">
                <a16:creationId xmlns:a16="http://schemas.microsoft.com/office/drawing/2014/main" id="{9BE47C10-A381-462F-B3D0-CD2E5DBDBE6F}"/>
              </a:ext>
            </a:extLst>
          </p:cNvPr>
          <p:cNvGrpSpPr/>
          <p:nvPr/>
        </p:nvGrpSpPr>
        <p:grpSpPr>
          <a:xfrm>
            <a:off x="6951352" y="1940081"/>
            <a:ext cx="492684" cy="492684"/>
            <a:chOff x="8577631" y="3659568"/>
            <a:chExt cx="492964" cy="492964"/>
          </a:xfrm>
        </p:grpSpPr>
        <p:sp>
          <p:nvSpPr>
            <p:cNvPr id="301" name="Oval 300">
              <a:extLst>
                <a:ext uri="{FF2B5EF4-FFF2-40B4-BE49-F238E27FC236}">
                  <a16:creationId xmlns:a16="http://schemas.microsoft.com/office/drawing/2014/main" id="{6398262F-2162-43BF-88F2-AEBB6D08DD4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02" name="Group 301">
              <a:extLst>
                <a:ext uri="{FF2B5EF4-FFF2-40B4-BE49-F238E27FC236}">
                  <a16:creationId xmlns:a16="http://schemas.microsoft.com/office/drawing/2014/main" id="{BFBCE556-418C-4268-A3C2-FEF72E4B4A0E}"/>
                </a:ext>
              </a:extLst>
            </p:cNvPr>
            <p:cNvGrpSpPr/>
            <p:nvPr/>
          </p:nvGrpSpPr>
          <p:grpSpPr>
            <a:xfrm>
              <a:off x="8747523" y="3774306"/>
              <a:ext cx="160733" cy="246075"/>
              <a:chOff x="8747523" y="2236049"/>
              <a:chExt cx="160733" cy="246075"/>
            </a:xfrm>
          </p:grpSpPr>
          <p:sp>
            <p:nvSpPr>
              <p:cNvPr id="303" name="Rectangle: Rounded Corners 395">
                <a:extLst>
                  <a:ext uri="{FF2B5EF4-FFF2-40B4-BE49-F238E27FC236}">
                    <a16:creationId xmlns:a16="http://schemas.microsoft.com/office/drawing/2014/main" id="{3FC8DC2C-F373-47D4-BBF7-DC61BBF8FC51}"/>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AEEE60B9-FE6D-491F-8540-19C71304DF7F}"/>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305" name="Straight Connector 304">
                <a:extLst>
                  <a:ext uri="{FF2B5EF4-FFF2-40B4-BE49-F238E27FC236}">
                    <a16:creationId xmlns:a16="http://schemas.microsoft.com/office/drawing/2014/main" id="{1726F13A-8F41-4710-9507-D8404A5CCEFD}"/>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306" name="Straight Connector 305">
                <a:extLst>
                  <a:ext uri="{FF2B5EF4-FFF2-40B4-BE49-F238E27FC236}">
                    <a16:creationId xmlns:a16="http://schemas.microsoft.com/office/drawing/2014/main" id="{656F8788-B024-4E7D-BFED-032E534E63DD}"/>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286" name="Group 285">
            <a:extLst>
              <a:ext uri="{FF2B5EF4-FFF2-40B4-BE49-F238E27FC236}">
                <a16:creationId xmlns:a16="http://schemas.microsoft.com/office/drawing/2014/main" id="{C1ACDD37-D9A2-49EB-9902-72E35346B11C}"/>
              </a:ext>
            </a:extLst>
          </p:cNvPr>
          <p:cNvGrpSpPr/>
          <p:nvPr/>
        </p:nvGrpSpPr>
        <p:grpSpPr>
          <a:xfrm>
            <a:off x="6940344" y="1941915"/>
            <a:ext cx="492684" cy="492684"/>
            <a:chOff x="6692754" y="2585785"/>
            <a:chExt cx="502920" cy="502920"/>
          </a:xfrm>
        </p:grpSpPr>
        <p:sp>
          <p:nvSpPr>
            <p:cNvPr id="287" name="Oval 286">
              <a:extLst>
                <a:ext uri="{FF2B5EF4-FFF2-40B4-BE49-F238E27FC236}">
                  <a16:creationId xmlns:a16="http://schemas.microsoft.com/office/drawing/2014/main" id="{2148B0B7-9183-4953-AECD-A5EC6F59663E}"/>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8" name="Group 4">
              <a:extLst>
                <a:ext uri="{FF2B5EF4-FFF2-40B4-BE49-F238E27FC236}">
                  <a16:creationId xmlns:a16="http://schemas.microsoft.com/office/drawing/2014/main" id="{A1B6664A-28B4-4AE2-AE95-71E670294628}"/>
                </a:ext>
              </a:extLst>
            </p:cNvPr>
            <p:cNvGrpSpPr>
              <a:grpSpLocks noChangeAspect="1"/>
            </p:cNvGrpSpPr>
            <p:nvPr/>
          </p:nvGrpSpPr>
          <p:grpSpPr bwMode="auto">
            <a:xfrm>
              <a:off x="6852777" y="2714946"/>
              <a:ext cx="182881" cy="244595"/>
              <a:chOff x="899" y="1007"/>
              <a:chExt cx="403" cy="539"/>
            </a:xfrm>
          </p:grpSpPr>
          <p:sp>
            <p:nvSpPr>
              <p:cNvPr id="289" name="Freeform 5">
                <a:extLst>
                  <a:ext uri="{FF2B5EF4-FFF2-40B4-BE49-F238E27FC236}">
                    <a16:creationId xmlns:a16="http://schemas.microsoft.com/office/drawing/2014/main" id="{66E74F35-451F-4277-AB86-2064AE25E2F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0" name="Freeform 6">
                <a:extLst>
                  <a:ext uri="{FF2B5EF4-FFF2-40B4-BE49-F238E27FC236}">
                    <a16:creationId xmlns:a16="http://schemas.microsoft.com/office/drawing/2014/main" id="{2615EC5C-7322-4817-B623-1817CC388F0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1" name="Oval 7">
                <a:extLst>
                  <a:ext uri="{FF2B5EF4-FFF2-40B4-BE49-F238E27FC236}">
                    <a16:creationId xmlns:a16="http://schemas.microsoft.com/office/drawing/2014/main" id="{FCABD226-F60B-4ABE-90A2-0AAAE191A643}"/>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2" name="Oval 8">
                <a:extLst>
                  <a:ext uri="{FF2B5EF4-FFF2-40B4-BE49-F238E27FC236}">
                    <a16:creationId xmlns:a16="http://schemas.microsoft.com/office/drawing/2014/main" id="{91B03AA7-F7C5-415D-B5C5-A28386173E98}"/>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9">
                <a:extLst>
                  <a:ext uri="{FF2B5EF4-FFF2-40B4-BE49-F238E27FC236}">
                    <a16:creationId xmlns:a16="http://schemas.microsoft.com/office/drawing/2014/main" id="{643F83D3-651D-4F30-8652-EA0DBAF18982}"/>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4" name="Line 10">
                <a:extLst>
                  <a:ext uri="{FF2B5EF4-FFF2-40B4-BE49-F238E27FC236}">
                    <a16:creationId xmlns:a16="http://schemas.microsoft.com/office/drawing/2014/main" id="{DF7C1F0D-937B-46F9-86D6-B27483BCD2E5}"/>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5" name="Line 11">
                <a:extLst>
                  <a:ext uri="{FF2B5EF4-FFF2-40B4-BE49-F238E27FC236}">
                    <a16:creationId xmlns:a16="http://schemas.microsoft.com/office/drawing/2014/main" id="{6D8BA37C-EB19-4044-8717-2BA732E39B0E}"/>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6" name="Line 12">
                <a:extLst>
                  <a:ext uri="{FF2B5EF4-FFF2-40B4-BE49-F238E27FC236}">
                    <a16:creationId xmlns:a16="http://schemas.microsoft.com/office/drawing/2014/main" id="{B85E23CF-900E-43E2-A8D1-2034E0CFD7E9}"/>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7" name="Line 13">
                <a:extLst>
                  <a:ext uri="{FF2B5EF4-FFF2-40B4-BE49-F238E27FC236}">
                    <a16:creationId xmlns:a16="http://schemas.microsoft.com/office/drawing/2014/main" id="{C21BCAFE-FAAB-4703-B75E-7685FB7F1084}"/>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8" name="Line 14">
                <a:extLst>
                  <a:ext uri="{FF2B5EF4-FFF2-40B4-BE49-F238E27FC236}">
                    <a16:creationId xmlns:a16="http://schemas.microsoft.com/office/drawing/2014/main" id="{C0EF9392-8DAD-49CE-8A83-BD98C89E85B0}"/>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0" name="Straight Connector 379">
            <a:extLst>
              <a:ext uri="{FF2B5EF4-FFF2-40B4-BE49-F238E27FC236}">
                <a16:creationId xmlns:a16="http://schemas.microsoft.com/office/drawing/2014/main" id="{677BDAAF-B4E6-43AD-B1D1-9ECFB564994B}"/>
              </a:ext>
            </a:extLst>
          </p:cNvPr>
          <p:cNvCxnSpPr>
            <a:cxnSpLocks/>
          </p:cNvCxnSpPr>
          <p:nvPr/>
        </p:nvCxnSpPr>
        <p:spPr>
          <a:xfrm flipV="1">
            <a:off x="6018562" y="2772367"/>
            <a:ext cx="0" cy="1007857"/>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82" name="Straight Connector 381">
            <a:extLst>
              <a:ext uri="{FF2B5EF4-FFF2-40B4-BE49-F238E27FC236}">
                <a16:creationId xmlns:a16="http://schemas.microsoft.com/office/drawing/2014/main" id="{10816BC1-3405-451A-AD08-94883C7BC57A}"/>
              </a:ext>
            </a:extLst>
          </p:cNvPr>
          <p:cNvCxnSpPr>
            <a:cxnSpLocks/>
          </p:cNvCxnSpPr>
          <p:nvPr/>
        </p:nvCxnSpPr>
        <p:spPr>
          <a:xfrm flipV="1">
            <a:off x="7194469" y="252215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45" name="Group 344"/>
          <p:cNvGrpSpPr/>
          <p:nvPr/>
        </p:nvGrpSpPr>
        <p:grpSpPr>
          <a:xfrm>
            <a:off x="6985091" y="2052608"/>
            <a:ext cx="427273" cy="427273"/>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6993619" y="2101570"/>
            <a:ext cx="427273" cy="427273"/>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6933898" y="1981468"/>
            <a:ext cx="427273" cy="427273"/>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rot="16200000">
            <a:off x="6996401" y="2000702"/>
            <a:ext cx="427273" cy="427273"/>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924727" y="1789427"/>
            <a:ext cx="427273" cy="427273"/>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6990745" y="1978916"/>
            <a:ext cx="427273" cy="427273"/>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6985091" y="1952404"/>
            <a:ext cx="427273" cy="427273"/>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42" name="Group 441">
            <a:extLst>
              <a:ext uri="{FF2B5EF4-FFF2-40B4-BE49-F238E27FC236}">
                <a16:creationId xmlns:a16="http://schemas.microsoft.com/office/drawing/2014/main" id="{48367E81-3CBB-42C9-BCFF-C4EF50B044A1}"/>
              </a:ext>
            </a:extLst>
          </p:cNvPr>
          <p:cNvGrpSpPr/>
          <p:nvPr/>
        </p:nvGrpSpPr>
        <p:grpSpPr>
          <a:xfrm>
            <a:off x="4738026" y="2000467"/>
            <a:ext cx="427273" cy="427273"/>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4678939" y="2028479"/>
            <a:ext cx="427273" cy="427273"/>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4730526" y="1920761"/>
            <a:ext cx="427273" cy="427273"/>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noAutofit/>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4734046" y="1828319"/>
            <a:ext cx="427273" cy="427273"/>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4774899" y="1878045"/>
            <a:ext cx="427273" cy="427273"/>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4703201" y="2047650"/>
            <a:ext cx="427273" cy="427273"/>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721449" y="1993683"/>
            <a:ext cx="427273" cy="427273"/>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4844120" y="2028479"/>
            <a:ext cx="427273" cy="427273"/>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1" name="Group 520">
            <a:extLst>
              <a:ext uri="{FF2B5EF4-FFF2-40B4-BE49-F238E27FC236}">
                <a16:creationId xmlns:a16="http://schemas.microsoft.com/office/drawing/2014/main" id="{381487E4-DB36-41F1-8BF8-007C1C30EA31}"/>
              </a:ext>
            </a:extLst>
          </p:cNvPr>
          <p:cNvGrpSpPr/>
          <p:nvPr/>
        </p:nvGrpSpPr>
        <p:grpSpPr>
          <a:xfrm>
            <a:off x="2475685" y="1990328"/>
            <a:ext cx="427273" cy="427273"/>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2519949" y="1984975"/>
            <a:ext cx="427273" cy="427273"/>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2502566" y="1912604"/>
            <a:ext cx="427273" cy="427273"/>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7008118" y="1984489"/>
            <a:ext cx="427273" cy="427273"/>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2455520" y="2085957"/>
            <a:ext cx="427273" cy="427273"/>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2499552" y="1963816"/>
            <a:ext cx="427273" cy="427273"/>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2422947" y="1950925"/>
            <a:ext cx="427273" cy="427273"/>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287729" y="2111022"/>
            <a:ext cx="427273" cy="427273"/>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2441170" y="1920761"/>
            <a:ext cx="427273" cy="427273"/>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6956768" y="2007326"/>
            <a:ext cx="427273" cy="427273"/>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220" name="Group 219">
            <a:extLst>
              <a:ext uri="{FF2B5EF4-FFF2-40B4-BE49-F238E27FC236}">
                <a16:creationId xmlns:a16="http://schemas.microsoft.com/office/drawing/2014/main" id="{899F9CDC-2712-4FBB-977C-B9E465A8F9C6}"/>
              </a:ext>
            </a:extLst>
          </p:cNvPr>
          <p:cNvGrpSpPr/>
          <p:nvPr/>
        </p:nvGrpSpPr>
        <p:grpSpPr>
          <a:xfrm>
            <a:off x="4527467" y="1751261"/>
            <a:ext cx="808233" cy="808233"/>
            <a:chOff x="5825513" y="5361671"/>
            <a:chExt cx="640080" cy="640080"/>
          </a:xfrm>
          <a:effectLst>
            <a:outerShdw blurRad="165100" dist="228600" dir="5400000" sx="72000" sy="72000" algn="t" rotWithShape="0">
              <a:prstClr val="black">
                <a:alpha val="40000"/>
              </a:prstClr>
            </a:outerShdw>
          </a:effectLst>
        </p:grpSpPr>
        <p:sp>
          <p:nvSpPr>
            <p:cNvPr id="221" name="Oval 220">
              <a:extLst>
                <a:ext uri="{FF2B5EF4-FFF2-40B4-BE49-F238E27FC236}">
                  <a16:creationId xmlns:a16="http://schemas.microsoft.com/office/drawing/2014/main" id="{7FA0ED4B-AE3B-4042-BF6D-0EE27AF459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2" name="Picture 221">
              <a:extLst>
                <a:ext uri="{FF2B5EF4-FFF2-40B4-BE49-F238E27FC236}">
                  <a16:creationId xmlns:a16="http://schemas.microsoft.com/office/drawing/2014/main" id="{6A3EE5C6-6DBF-4F56-972B-C7406361E8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nvGrpSpPr>
          <p:cNvPr id="2" name="Group 1">
            <a:extLst>
              <a:ext uri="{FF2B5EF4-FFF2-40B4-BE49-F238E27FC236}">
                <a16:creationId xmlns:a16="http://schemas.microsoft.com/office/drawing/2014/main" id="{F2999660-590D-4A00-AE44-F128B2828298}"/>
              </a:ext>
            </a:extLst>
          </p:cNvPr>
          <p:cNvGrpSpPr/>
          <p:nvPr/>
        </p:nvGrpSpPr>
        <p:grpSpPr>
          <a:xfrm>
            <a:off x="2244133" y="1777815"/>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 name="Oval 3">
              <a:extLst>
                <a:ext uri="{FF2B5EF4-FFF2-40B4-BE49-F238E27FC236}">
                  <a16:creationId xmlns:a16="http://schemas.microsoft.com/office/drawing/2014/main" id="{98888561-3EE4-4EE9-992C-9EAE1ABEA29E}"/>
                </a:ext>
              </a:extLst>
            </p:cNvPr>
            <p:cNvSpPr/>
            <p:nvPr/>
          </p:nvSpPr>
          <p:spPr bwMode="auto">
            <a:xfrm>
              <a:off x="2159135" y="3360591"/>
              <a:ext cx="920683" cy="9206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D789878-06A9-4596-B6C0-2EA24C84B64D}"/>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nvGrpSpPr>
          <p:cNvPr id="384" name="Group 383"/>
          <p:cNvGrpSpPr/>
          <p:nvPr/>
        </p:nvGrpSpPr>
        <p:grpSpPr>
          <a:xfrm>
            <a:off x="6784998" y="1761829"/>
            <a:ext cx="808233" cy="808233"/>
            <a:chOff x="457200" y="4233356"/>
            <a:chExt cx="502920" cy="502920"/>
          </a:xfrm>
          <a:effectLst>
            <a:outerShdw blurRad="165100" dist="228600" dir="5400000" sx="72000" sy="72000" algn="t" rotWithShape="0">
              <a:prstClr val="black">
                <a:alpha val="40000"/>
              </a:prstClr>
            </a:outerShdw>
          </a:effectLst>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3" name="Straight Connector 382">
            <a:extLst>
              <a:ext uri="{FF2B5EF4-FFF2-40B4-BE49-F238E27FC236}">
                <a16:creationId xmlns:a16="http://schemas.microsoft.com/office/drawing/2014/main" id="{3102E047-4B5C-42A6-B53B-BBEDBF339B54}"/>
              </a:ext>
            </a:extLst>
          </p:cNvPr>
          <p:cNvCxnSpPr>
            <a:cxnSpLocks/>
          </p:cNvCxnSpPr>
          <p:nvPr/>
        </p:nvCxnSpPr>
        <p:spPr>
          <a:xfrm flipH="1">
            <a:off x="2616713" y="2765464"/>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23" name="Group 222">
            <a:extLst>
              <a:ext uri="{FF2B5EF4-FFF2-40B4-BE49-F238E27FC236}">
                <a16:creationId xmlns:a16="http://schemas.microsoft.com/office/drawing/2014/main" id="{6210D8A7-DBFF-4E9E-BD95-2971600CB382}"/>
              </a:ext>
            </a:extLst>
          </p:cNvPr>
          <p:cNvGrpSpPr/>
          <p:nvPr/>
        </p:nvGrpSpPr>
        <p:grpSpPr>
          <a:xfrm>
            <a:off x="6779711" y="1769365"/>
            <a:ext cx="824529" cy="824529"/>
            <a:chOff x="9232429" y="1702433"/>
            <a:chExt cx="933186" cy="933186"/>
          </a:xfrm>
        </p:grpSpPr>
        <p:sp>
          <p:nvSpPr>
            <p:cNvPr id="224" name="Oval 223">
              <a:extLst>
                <a:ext uri="{FF2B5EF4-FFF2-40B4-BE49-F238E27FC236}">
                  <a16:creationId xmlns:a16="http://schemas.microsoft.com/office/drawing/2014/main" id="{BF7858CD-7054-4F06-A154-83F49D0939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C8F2A0E2-8287-483C-978D-5E608B97C2B7}"/>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283" name="Rectangle 282">
            <a:extLst>
              <a:ext uri="{FF2B5EF4-FFF2-40B4-BE49-F238E27FC236}">
                <a16:creationId xmlns:a16="http://schemas.microsoft.com/office/drawing/2014/main" id="{988E96FD-94A7-4D20-B27C-B7A52B04D22F}"/>
              </a:ext>
            </a:extLst>
          </p:cNvPr>
          <p:cNvSpPr/>
          <p:nvPr/>
        </p:nvSpPr>
        <p:spPr>
          <a:xfrm>
            <a:off x="5009435" y="4380011"/>
            <a:ext cx="205200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Build incredible apps quickly</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p:txBody>
      </p:sp>
      <p:sp>
        <p:nvSpPr>
          <p:cNvPr id="279" name="Oval 278">
            <a:extLst>
              <a:ext uri="{FF2B5EF4-FFF2-40B4-BE49-F238E27FC236}">
                <a16:creationId xmlns:a16="http://schemas.microsoft.com/office/drawing/2014/main" id="{7DB1202D-D281-4E04-9562-FDD2E6070828}"/>
              </a:ext>
            </a:extLst>
          </p:cNvPr>
          <p:cNvSpPr/>
          <p:nvPr/>
        </p:nvSpPr>
        <p:spPr bwMode="auto">
          <a:xfrm>
            <a:off x="9041077" y="1745835"/>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Database">
            <a:extLst>
              <a:ext uri="{FF2B5EF4-FFF2-40B4-BE49-F238E27FC236}">
                <a16:creationId xmlns:a16="http://schemas.microsoft.com/office/drawing/2014/main" id="{8C940260-9D42-4151-ADCC-E10092FF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608" y="1831784"/>
            <a:ext cx="647908" cy="647908"/>
          </a:xfrm>
          <a:prstGeom prst="rect">
            <a:avLst/>
          </a:prstGeom>
        </p:spPr>
      </p:pic>
      <p:sp>
        <p:nvSpPr>
          <p:cNvPr id="308" name="Rectangle 307">
            <a:extLst>
              <a:ext uri="{FF2B5EF4-FFF2-40B4-BE49-F238E27FC236}">
                <a16:creationId xmlns:a16="http://schemas.microsoft.com/office/drawing/2014/main" id="{491EE95B-9CF9-44A5-B323-D9CD766CA9EC}"/>
              </a:ext>
            </a:extLst>
          </p:cNvPr>
          <p:cNvSpPr/>
          <p:nvPr/>
        </p:nvSpPr>
        <p:spPr>
          <a:xfrm>
            <a:off x="2299758" y="4380355"/>
            <a:ext cx="239063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Go from data to insights in minutes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endParaRPr kumimoji="0" lang="en-US" sz="17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
        <p:nvSpPr>
          <p:cNvPr id="316" name="Rectangle 315">
            <a:extLst>
              <a:ext uri="{FF2B5EF4-FFF2-40B4-BE49-F238E27FC236}">
                <a16:creationId xmlns:a16="http://schemas.microsoft.com/office/drawing/2014/main" id="{0CC30A7B-454B-4C50-AB82-CB7539E95605}"/>
              </a:ext>
            </a:extLst>
          </p:cNvPr>
          <p:cNvSpPr/>
          <p:nvPr/>
        </p:nvSpPr>
        <p:spPr>
          <a:xfrm>
            <a:off x="1786055" y="144485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317" name="Rectangle 316">
            <a:extLst>
              <a:ext uri="{FF2B5EF4-FFF2-40B4-BE49-F238E27FC236}">
                <a16:creationId xmlns:a16="http://schemas.microsoft.com/office/drawing/2014/main" id="{721BE610-FED7-4742-831E-EFAF847644F5}"/>
              </a:ext>
            </a:extLst>
          </p:cNvPr>
          <p:cNvSpPr/>
          <p:nvPr/>
        </p:nvSpPr>
        <p:spPr>
          <a:xfrm>
            <a:off x="4047260" y="144770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sp>
        <p:nvSpPr>
          <p:cNvPr id="318" name="Rectangle 317">
            <a:extLst>
              <a:ext uri="{FF2B5EF4-FFF2-40B4-BE49-F238E27FC236}">
                <a16:creationId xmlns:a16="http://schemas.microsoft.com/office/drawing/2014/main" id="{33FA5CCD-4B54-4B90-AC82-7D1B7009E8EB}"/>
              </a:ext>
            </a:extLst>
          </p:cNvPr>
          <p:cNvSpPr/>
          <p:nvPr/>
        </p:nvSpPr>
        <p:spPr>
          <a:xfrm>
            <a:off x="6326331" y="144407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sp>
        <p:nvSpPr>
          <p:cNvPr id="319" name="Rectangle 318">
            <a:extLst>
              <a:ext uri="{FF2B5EF4-FFF2-40B4-BE49-F238E27FC236}">
                <a16:creationId xmlns:a16="http://schemas.microsoft.com/office/drawing/2014/main" id="{5033098F-3E4B-4BD1-923F-6269F3C14F38}"/>
              </a:ext>
            </a:extLst>
          </p:cNvPr>
          <p:cNvSpPr/>
          <p:nvPr/>
        </p:nvSpPr>
        <p:spPr>
          <a:xfrm>
            <a:off x="7948725" y="1441233"/>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sp>
        <p:nvSpPr>
          <p:cNvPr id="300" name="Rectangle 299">
            <a:extLst>
              <a:ext uri="{FF2B5EF4-FFF2-40B4-BE49-F238E27FC236}">
                <a16:creationId xmlns:a16="http://schemas.microsoft.com/office/drawing/2014/main" id="{F8E18CD0-4FF2-4163-A32C-4C87B3CC0C1A}"/>
              </a:ext>
            </a:extLst>
          </p:cNvPr>
          <p:cNvSpPr/>
          <p:nvPr/>
        </p:nvSpPr>
        <p:spPr>
          <a:xfrm>
            <a:off x="7127627" y="4380011"/>
            <a:ext cx="2794459"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Democratise Business Process Management with</a:t>
            </a:r>
            <a:r>
              <a:rPr kumimoji="0" lang="en-US" sz="11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 </a:t>
            </a:r>
            <a:r>
              <a:rPr lang="en-US" sz="1700" b="1" dirty="0">
                <a:solidFill>
                  <a:srgbClr val="1A1A1A"/>
                </a:solidFill>
                <a:latin typeface="Segoe UI Semibold" panose="020B0702040204020203" pitchFamily="34" charset="0"/>
                <a:cs typeface="Segoe UI Semibold" panose="020B0702040204020203" pitchFamily="34" charset="0"/>
              </a:rPr>
              <a:t>Power Automate</a:t>
            </a:r>
            <a:endPar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10" name="Title 1">
            <a:extLst>
              <a:ext uri="{FF2B5EF4-FFF2-40B4-BE49-F238E27FC236}">
                <a16:creationId xmlns:a16="http://schemas.microsoft.com/office/drawing/2014/main" id="{A60DB7B4-A62B-4351-B1FD-37CA91581E37}"/>
              </a:ext>
            </a:extLst>
          </p:cNvPr>
          <p:cNvSpPr txBox="1">
            <a:spLocks/>
          </p:cNvSpPr>
          <p:nvPr/>
        </p:nvSpPr>
        <p:spPr>
          <a:xfrm>
            <a:off x="428318" y="197148"/>
            <a:ext cx="12232047"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Microsoft Power Platform - Analyse</a:t>
            </a:r>
            <a:r>
              <a:rPr kumimoji="0" lang="en-US" sz="3800" b="0" i="0" u="none" strike="noStrike" kern="1200" cap="none" spc="-50" normalizeH="0" baseline="0" noProof="0" dirty="0">
                <a:ln w="3175">
                  <a:noFill/>
                </a:ln>
                <a:solidFill>
                  <a:srgbClr val="505050"/>
                </a:solidFill>
                <a:effectLst/>
                <a:uLnTx/>
                <a:uFillTx/>
                <a:latin typeface="SEGOE UI REGULAR"/>
                <a:ea typeface="+mn-ea"/>
                <a:cs typeface="Segoe UI" pitchFamily="34" charset="0"/>
              </a:rPr>
              <a:t>. </a:t>
            </a: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Act. Automate.</a:t>
            </a:r>
          </a:p>
        </p:txBody>
      </p:sp>
      <p:sp>
        <p:nvSpPr>
          <p:cNvPr id="311" name="Rectangle 310">
            <a:extLst>
              <a:ext uri="{FF2B5EF4-FFF2-40B4-BE49-F238E27FC236}">
                <a16:creationId xmlns:a16="http://schemas.microsoft.com/office/drawing/2014/main" id="{189C2850-142C-46A6-8E3F-E04DAD9E4016}"/>
              </a:ext>
            </a:extLst>
          </p:cNvPr>
          <p:cNvSpPr/>
          <p:nvPr/>
        </p:nvSpPr>
        <p:spPr>
          <a:xfrm>
            <a:off x="475802" y="894821"/>
            <a:ext cx="11314495" cy="246221"/>
          </a:xfrm>
          <a:prstGeom prst="rect">
            <a:avLst/>
          </a:prstGeom>
          <a:noFill/>
          <a:ln w="9525" cap="flat" cmpd="sng" algn="ctr">
            <a:noFill/>
            <a:prstDash val="dash"/>
          </a:ln>
          <a:effectLst/>
        </p:spPr>
        <p:txBody>
          <a:bodyPr wrap="none" lIns="91427" tIns="0" rIns="0" bIns="0" rtlCol="0" anchor="ctr" anchorCtr="0">
            <a:spAutoFit/>
          </a:bodyPr>
          <a:lstStyle/>
          <a:p>
            <a:pPr marL="0" marR="0" lvl="0" indent="0" algn="just"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One </a:t>
            </a:r>
            <a:r>
              <a:rPr kumimoji="0" lang="en-US" sz="1600" b="1" i="0" u="sng"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low-code</a:t>
            </a: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 platform that spans Office 365, Azure, Dynamics 365, and standalone applications – both cloud and on-premises</a:t>
            </a:r>
            <a:endParaRPr kumimoji="0" lang="en-US" sz="1600" b="1" i="0" u="none" strike="noStrike" kern="1200" cap="none" spc="0" normalizeH="0" baseline="0" noProof="0" dirty="0">
              <a:ln>
                <a:noFill/>
              </a:ln>
              <a:solidFill>
                <a:srgbClr val="040404"/>
              </a:solidFill>
              <a:effectLst/>
              <a:uLnTx/>
              <a:uFillTx/>
              <a:latin typeface="Segoe UI"/>
              <a:ea typeface="+mn-ea"/>
              <a:cs typeface="Segoe UI" panose="020B0502040204020203" pitchFamily="34" charset="0"/>
            </a:endParaRPr>
          </a:p>
        </p:txBody>
      </p:sp>
      <p:cxnSp>
        <p:nvCxnSpPr>
          <p:cNvPr id="320" name="Straight Connector 319">
            <a:extLst>
              <a:ext uri="{FF2B5EF4-FFF2-40B4-BE49-F238E27FC236}">
                <a16:creationId xmlns:a16="http://schemas.microsoft.com/office/drawing/2014/main" id="{8552D44C-E1CD-419C-957D-633C02F55463}"/>
              </a:ext>
            </a:extLst>
          </p:cNvPr>
          <p:cNvCxnSpPr>
            <a:cxnSpLocks/>
            <a:stCxn id="337" idx="2"/>
            <a:endCxn id="408" idx="6"/>
          </p:cNvCxnSpPr>
          <p:nvPr/>
        </p:nvCxnSpPr>
        <p:spPr>
          <a:xfrm flipV="1">
            <a:off x="3011531" y="3741502"/>
            <a:ext cx="6014062" cy="11839"/>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21" name="Group 320">
            <a:extLst>
              <a:ext uri="{FF2B5EF4-FFF2-40B4-BE49-F238E27FC236}">
                <a16:creationId xmlns:a16="http://schemas.microsoft.com/office/drawing/2014/main" id="{12F9623D-5487-4F99-B6B5-EE7AD3C92F12}"/>
              </a:ext>
            </a:extLst>
          </p:cNvPr>
          <p:cNvGrpSpPr>
            <a:grpSpLocks noChangeAspect="1"/>
          </p:cNvGrpSpPr>
          <p:nvPr/>
        </p:nvGrpSpPr>
        <p:grpSpPr>
          <a:xfrm>
            <a:off x="5492782" y="3227561"/>
            <a:ext cx="1051560" cy="1051560"/>
            <a:chOff x="5216175" y="2901971"/>
            <a:chExt cx="1715723" cy="1715723"/>
          </a:xfrm>
        </p:grpSpPr>
        <p:sp>
          <p:nvSpPr>
            <p:cNvPr id="322" name="Oval 321">
              <a:extLst>
                <a:ext uri="{FF2B5EF4-FFF2-40B4-BE49-F238E27FC236}">
                  <a16:creationId xmlns:a16="http://schemas.microsoft.com/office/drawing/2014/main" id="{29BB4491-4B46-4253-84B3-60F5A20B9314}"/>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3" name="Group 4">
              <a:extLst>
                <a:ext uri="{FF2B5EF4-FFF2-40B4-BE49-F238E27FC236}">
                  <a16:creationId xmlns:a16="http://schemas.microsoft.com/office/drawing/2014/main" id="{82A836DA-49C1-465E-B409-E8AE890F8BE8}"/>
                </a:ext>
              </a:extLst>
            </p:cNvPr>
            <p:cNvGrpSpPr>
              <a:grpSpLocks noChangeAspect="1"/>
            </p:cNvGrpSpPr>
            <p:nvPr/>
          </p:nvGrpSpPr>
          <p:grpSpPr bwMode="auto">
            <a:xfrm>
              <a:off x="5681957" y="3458106"/>
              <a:ext cx="784088" cy="603380"/>
              <a:chOff x="2880" y="2176"/>
              <a:chExt cx="256" cy="197"/>
            </a:xfrm>
            <a:solidFill>
              <a:srgbClr val="D2D2D2"/>
            </a:solidFill>
          </p:grpSpPr>
          <p:sp>
            <p:nvSpPr>
              <p:cNvPr id="332" name="Freeform 5">
                <a:extLst>
                  <a:ext uri="{FF2B5EF4-FFF2-40B4-BE49-F238E27FC236}">
                    <a16:creationId xmlns:a16="http://schemas.microsoft.com/office/drawing/2014/main" id="{0ADC1ACA-9F8F-4754-AAEE-BAE8BAD076D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6">
                <a:extLst>
                  <a:ext uri="{FF2B5EF4-FFF2-40B4-BE49-F238E27FC236}">
                    <a16:creationId xmlns:a16="http://schemas.microsoft.com/office/drawing/2014/main" id="{7DC48270-21E6-4CDF-947C-B6CD2AFF7C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7">
                <a:extLst>
                  <a:ext uri="{FF2B5EF4-FFF2-40B4-BE49-F238E27FC236}">
                    <a16:creationId xmlns:a16="http://schemas.microsoft.com/office/drawing/2014/main" id="{6EBD09E3-C2E3-405D-BEB4-A0B037F1F77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8">
                <a:extLst>
                  <a:ext uri="{FF2B5EF4-FFF2-40B4-BE49-F238E27FC236}">
                    <a16:creationId xmlns:a16="http://schemas.microsoft.com/office/drawing/2014/main" id="{8A31CA56-D1F5-40C9-A712-08E638AA4C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9">
                <a:extLst>
                  <a:ext uri="{FF2B5EF4-FFF2-40B4-BE49-F238E27FC236}">
                    <a16:creationId xmlns:a16="http://schemas.microsoft.com/office/drawing/2014/main" id="{F17C0FB2-7102-42D8-88A1-970C5BC2A2D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37" name="Oval 336">
            <a:extLst>
              <a:ext uri="{FF2B5EF4-FFF2-40B4-BE49-F238E27FC236}">
                <a16:creationId xmlns:a16="http://schemas.microsoft.com/office/drawing/2014/main" id="{1B488BD2-7641-46B4-87B8-B0A9DEE95C5F}"/>
              </a:ext>
            </a:extLst>
          </p:cNvPr>
          <p:cNvSpPr/>
          <p:nvPr/>
        </p:nvSpPr>
        <p:spPr bwMode="auto">
          <a:xfrm>
            <a:off x="3011531" y="3227561"/>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338" name="Group 12">
            <a:extLst>
              <a:ext uri="{FF2B5EF4-FFF2-40B4-BE49-F238E27FC236}">
                <a16:creationId xmlns:a16="http://schemas.microsoft.com/office/drawing/2014/main" id="{D6E73F37-7C3D-427D-8DC6-B2EDDAC42C46}"/>
              </a:ext>
            </a:extLst>
          </p:cNvPr>
          <p:cNvGrpSpPr>
            <a:grpSpLocks noChangeAspect="1"/>
          </p:cNvGrpSpPr>
          <p:nvPr/>
        </p:nvGrpSpPr>
        <p:grpSpPr bwMode="auto">
          <a:xfrm>
            <a:off x="3295150" y="3569374"/>
            <a:ext cx="484321" cy="367935"/>
            <a:chOff x="4543" y="2176"/>
            <a:chExt cx="258" cy="196"/>
          </a:xfrm>
          <a:solidFill>
            <a:srgbClr val="1A1A1A"/>
          </a:solidFill>
        </p:grpSpPr>
        <p:sp>
          <p:nvSpPr>
            <p:cNvPr id="339" name="Freeform 13">
              <a:extLst>
                <a:ext uri="{FF2B5EF4-FFF2-40B4-BE49-F238E27FC236}">
                  <a16:creationId xmlns:a16="http://schemas.microsoft.com/office/drawing/2014/main" id="{3D5E9319-8801-470E-B4D4-4D1B2F51A62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2" name="Freeform 14">
              <a:extLst>
                <a:ext uri="{FF2B5EF4-FFF2-40B4-BE49-F238E27FC236}">
                  <a16:creationId xmlns:a16="http://schemas.microsoft.com/office/drawing/2014/main" id="{3E96599C-BE03-464A-ABB6-C47309465D80}"/>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3" name="Freeform 15">
              <a:extLst>
                <a:ext uri="{FF2B5EF4-FFF2-40B4-BE49-F238E27FC236}">
                  <a16:creationId xmlns:a16="http://schemas.microsoft.com/office/drawing/2014/main" id="{FA0184D3-0397-4EAC-B56B-B9157DD8A85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4" name="Freeform 16">
              <a:extLst>
                <a:ext uri="{FF2B5EF4-FFF2-40B4-BE49-F238E27FC236}">
                  <a16:creationId xmlns:a16="http://schemas.microsoft.com/office/drawing/2014/main" id="{302AADDA-E75B-4774-ADEA-9703DC4C0600}"/>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81" name="Freeform 17">
              <a:extLst>
                <a:ext uri="{FF2B5EF4-FFF2-40B4-BE49-F238E27FC236}">
                  <a16:creationId xmlns:a16="http://schemas.microsoft.com/office/drawing/2014/main" id="{6FF0CF77-0D83-41FD-A8BD-BA921EF3A3E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nvGrpSpPr>
          <p:cNvPr id="407" name="Group 406">
            <a:extLst>
              <a:ext uri="{FF2B5EF4-FFF2-40B4-BE49-F238E27FC236}">
                <a16:creationId xmlns:a16="http://schemas.microsoft.com/office/drawing/2014/main" id="{BD6D6BBE-66A2-4292-B522-71443288420F}"/>
              </a:ext>
            </a:extLst>
          </p:cNvPr>
          <p:cNvGrpSpPr/>
          <p:nvPr/>
        </p:nvGrpSpPr>
        <p:grpSpPr>
          <a:xfrm>
            <a:off x="7974033" y="3215722"/>
            <a:ext cx="1051560" cy="1051560"/>
            <a:chOff x="4726930" y="4471473"/>
            <a:chExt cx="703088" cy="703088"/>
          </a:xfrm>
          <a:effectLst>
            <a:outerShdw blurRad="177800" dist="177800" dir="5400000" algn="t" rotWithShape="0">
              <a:prstClr val="black">
                <a:alpha val="10000"/>
              </a:prstClr>
            </a:outerShdw>
          </a:effectLst>
        </p:grpSpPr>
        <p:sp>
          <p:nvSpPr>
            <p:cNvPr id="408" name="Oval 407">
              <a:extLst>
                <a:ext uri="{FF2B5EF4-FFF2-40B4-BE49-F238E27FC236}">
                  <a16:creationId xmlns:a16="http://schemas.microsoft.com/office/drawing/2014/main" id="{180847A1-9CE9-4FBF-9DD3-E84A414130E6}"/>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3A5D23F9-0886-45A1-ABC6-ACE083516E4C}"/>
                </a:ext>
              </a:extLst>
            </p:cNvPr>
            <p:cNvGrpSpPr/>
            <p:nvPr/>
          </p:nvGrpSpPr>
          <p:grpSpPr>
            <a:xfrm>
              <a:off x="4902990" y="4689695"/>
              <a:ext cx="350968" cy="266644"/>
              <a:chOff x="-1146792" y="678443"/>
              <a:chExt cx="1017587" cy="773113"/>
            </a:xfrm>
            <a:solidFill>
              <a:srgbClr val="D2D2D2"/>
            </a:solidFill>
          </p:grpSpPr>
          <p:sp>
            <p:nvSpPr>
              <p:cNvPr id="410" name="Freeform 5">
                <a:extLst>
                  <a:ext uri="{FF2B5EF4-FFF2-40B4-BE49-F238E27FC236}">
                    <a16:creationId xmlns:a16="http://schemas.microsoft.com/office/drawing/2014/main" id="{50EF2023-85AC-4774-B973-75DCBE573BC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6">
                <a:extLst>
                  <a:ext uri="{FF2B5EF4-FFF2-40B4-BE49-F238E27FC236}">
                    <a16:creationId xmlns:a16="http://schemas.microsoft.com/office/drawing/2014/main" id="{F9746CDC-B06E-47AC-85B8-E752CF2EDEF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12" name="Group 411">
            <a:extLst>
              <a:ext uri="{FF2B5EF4-FFF2-40B4-BE49-F238E27FC236}">
                <a16:creationId xmlns:a16="http://schemas.microsoft.com/office/drawing/2014/main" id="{382EAEC5-A69A-4AAA-BB11-1D1470E8E4FE}"/>
              </a:ext>
            </a:extLst>
          </p:cNvPr>
          <p:cNvGrpSpPr/>
          <p:nvPr/>
        </p:nvGrpSpPr>
        <p:grpSpPr>
          <a:xfrm flipV="1">
            <a:off x="4109775" y="4809294"/>
            <a:ext cx="3941695" cy="568872"/>
            <a:chOff x="3868886" y="2263620"/>
            <a:chExt cx="4454228" cy="547717"/>
          </a:xfrm>
        </p:grpSpPr>
        <p:sp>
          <p:nvSpPr>
            <p:cNvPr id="413" name="Rectangle 42">
              <a:extLst>
                <a:ext uri="{FF2B5EF4-FFF2-40B4-BE49-F238E27FC236}">
                  <a16:creationId xmlns:a16="http://schemas.microsoft.com/office/drawing/2014/main" id="{05F838CB-3830-4EA7-8CFC-7389AD4E9B98}"/>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1A1A1A">
                  <a:lumMod val="50000"/>
                  <a:lumOff val="50000"/>
                </a:srgbClr>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4" name="Straight Connector 413">
              <a:extLst>
                <a:ext uri="{FF2B5EF4-FFF2-40B4-BE49-F238E27FC236}">
                  <a16:creationId xmlns:a16="http://schemas.microsoft.com/office/drawing/2014/main" id="{BEA536D4-4132-4765-9397-4518F1BCA256}"/>
                </a:ext>
              </a:extLst>
            </p:cNvPr>
            <p:cNvCxnSpPr>
              <a:cxnSpLocks/>
            </p:cNvCxnSpPr>
            <p:nvPr/>
          </p:nvCxnSpPr>
          <p:spPr>
            <a:xfrm flipH="1">
              <a:off x="6095999" y="2464725"/>
              <a:ext cx="1" cy="346612"/>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15" name="Rectangle 414">
            <a:extLst>
              <a:ext uri="{FF2B5EF4-FFF2-40B4-BE49-F238E27FC236}">
                <a16:creationId xmlns:a16="http://schemas.microsoft.com/office/drawing/2014/main" id="{EA278122-3EED-44E1-9604-4C20FC0F7A54}"/>
              </a:ext>
            </a:extLst>
          </p:cNvPr>
          <p:cNvSpPr/>
          <p:nvPr/>
        </p:nvSpPr>
        <p:spPr bwMode="auto">
          <a:xfrm>
            <a:off x="7796865" y="626318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Common</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 Service</a:t>
            </a:r>
          </a:p>
        </p:txBody>
      </p:sp>
      <p:sp>
        <p:nvSpPr>
          <p:cNvPr id="416" name="Rectangle 415">
            <a:extLst>
              <a:ext uri="{FF2B5EF4-FFF2-40B4-BE49-F238E27FC236}">
                <a16:creationId xmlns:a16="http://schemas.microsoft.com/office/drawing/2014/main" id="{002E5794-871F-40C2-A1EB-EE7F9D137F08}"/>
              </a:ext>
            </a:extLst>
          </p:cNvPr>
          <p:cNvSpPr/>
          <p:nvPr/>
        </p:nvSpPr>
        <p:spPr bwMode="auto">
          <a:xfrm>
            <a:off x="3842941" y="6215082"/>
            <a:ext cx="552196" cy="445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pic>
        <p:nvPicPr>
          <p:cNvPr id="417" name="Graphic 416">
            <a:extLst>
              <a:ext uri="{FF2B5EF4-FFF2-40B4-BE49-F238E27FC236}">
                <a16:creationId xmlns:a16="http://schemas.microsoft.com/office/drawing/2014/main" id="{48425249-29CB-4844-8104-0716FBC95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3525" y="5439307"/>
            <a:ext cx="655891" cy="655891"/>
          </a:xfrm>
          <a:prstGeom prst="rect">
            <a:avLst/>
          </a:prstGeom>
        </p:spPr>
      </p:pic>
      <p:grpSp>
        <p:nvGrpSpPr>
          <p:cNvPr id="418" name="Group 417">
            <a:extLst>
              <a:ext uri="{FF2B5EF4-FFF2-40B4-BE49-F238E27FC236}">
                <a16:creationId xmlns:a16="http://schemas.microsoft.com/office/drawing/2014/main" id="{6B47C8AF-3F24-4591-BE4D-CCBFCCE87238}"/>
              </a:ext>
            </a:extLst>
          </p:cNvPr>
          <p:cNvGrpSpPr/>
          <p:nvPr/>
        </p:nvGrpSpPr>
        <p:grpSpPr>
          <a:xfrm>
            <a:off x="5784065" y="5000252"/>
            <a:ext cx="552196" cy="1543038"/>
            <a:chOff x="5784065" y="4859576"/>
            <a:chExt cx="552196" cy="1543038"/>
          </a:xfrm>
        </p:grpSpPr>
        <p:sp>
          <p:nvSpPr>
            <p:cNvPr id="419" name="Rectangle 418">
              <a:extLst>
                <a:ext uri="{FF2B5EF4-FFF2-40B4-BE49-F238E27FC236}">
                  <a16:creationId xmlns:a16="http://schemas.microsoft.com/office/drawing/2014/main" id="{B266BB93-13B9-49D2-A360-B513188BEE42}"/>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AI Builder</a:t>
              </a:r>
            </a:p>
          </p:txBody>
        </p:sp>
        <p:cxnSp>
          <p:nvCxnSpPr>
            <p:cNvPr id="420" name="Straight Connector 419">
              <a:extLst>
                <a:ext uri="{FF2B5EF4-FFF2-40B4-BE49-F238E27FC236}">
                  <a16:creationId xmlns:a16="http://schemas.microsoft.com/office/drawing/2014/main" id="{C608943D-27D3-4C36-B21D-9919CB0F611B}"/>
                </a:ext>
              </a:extLst>
            </p:cNvPr>
            <p:cNvCxnSpPr>
              <a:cxnSpLocks/>
            </p:cNvCxnSpPr>
            <p:nvPr/>
          </p:nvCxnSpPr>
          <p:spPr>
            <a:xfrm>
              <a:off x="6080623" y="4859576"/>
              <a:ext cx="0" cy="32994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21" name="plug" title="Icon of a power plug showing an A to B connection">
            <a:extLst>
              <a:ext uri="{FF2B5EF4-FFF2-40B4-BE49-F238E27FC236}">
                <a16:creationId xmlns:a16="http://schemas.microsoft.com/office/drawing/2014/main" id="{18AE9559-5D0B-43E4-829A-F3753673C6D4}"/>
              </a:ext>
            </a:extLst>
          </p:cNvPr>
          <p:cNvSpPr>
            <a:spLocks noChangeAspect="1" noEditPoints="1"/>
          </p:cNvSpPr>
          <p:nvPr/>
        </p:nvSpPr>
        <p:spPr bwMode="auto">
          <a:xfrm>
            <a:off x="3811210" y="5475466"/>
            <a:ext cx="615658" cy="583572"/>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22" name="Graphic 421">
            <a:extLst>
              <a:ext uri="{FF2B5EF4-FFF2-40B4-BE49-F238E27FC236}">
                <a16:creationId xmlns:a16="http://schemas.microsoft.com/office/drawing/2014/main" id="{20BF3823-6E98-4DA8-BE46-8A9FF360A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5190" y="5407327"/>
            <a:ext cx="701071" cy="719850"/>
          </a:xfrm>
          <a:prstGeom prst="rect">
            <a:avLst/>
          </a:prstGeom>
        </p:spPr>
      </p:pic>
    </p:spTree>
    <p:extLst>
      <p:ext uri="{BB962C8B-B14F-4D97-AF65-F5344CB8AC3E}">
        <p14:creationId xmlns:p14="http://schemas.microsoft.com/office/powerpoint/2010/main" val="12161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06199" y="594222"/>
            <a:ext cx="10211884" cy="553998"/>
          </a:xfrm>
        </p:spPr>
        <p:txBody>
          <a:bodyPr>
            <a:normAutofit fontScale="90000"/>
          </a:bodyPr>
          <a:lstStyle/>
          <a:p>
            <a:r>
              <a:rPr lang="en-US" dirty="0">
                <a:solidFill>
                  <a:srgbClr val="5C005C"/>
                </a:solidFill>
              </a:rPr>
              <a:t>Power Apps:</a:t>
            </a:r>
            <a:r>
              <a:rPr lang="en-US"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436520" y="1459335"/>
            <a:ext cx="5081563" cy="4562210"/>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00788" y="4796954"/>
            <a:ext cx="5152892" cy="1618905"/>
            <a:chOff x="549983" y="5468767"/>
            <a:chExt cx="4348732" cy="161890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468767"/>
              <a:ext cx="3873257" cy="16189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device features such as camera, GPS and microphone with no code!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enable “no limits” development</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00839" y="3128272"/>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260+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00788" y="1742058"/>
            <a:ext cx="5509639" cy="1695849"/>
            <a:chOff x="546611" y="1486340"/>
            <a:chExt cx="5509639" cy="1695849"/>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16958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web &amp; mobile apps with a full featured low-code / no-code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Combine a PowerPoint-like designer with Excel functions and you have PowerApps!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32330" y="4068600"/>
            <a:ext cx="5840682" cy="544765"/>
            <a:chOff x="502221" y="4868896"/>
            <a:chExt cx="5840682"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344914" y="51795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4237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826426" cy="553920"/>
          </a:xfrm>
        </p:spPr>
        <p:txBody>
          <a:bodyPr>
            <a:normAutofit fontScale="90000"/>
          </a:bodyPr>
          <a:lstStyle/>
          <a:p>
            <a:r>
              <a:rPr lang="en-US" sz="3600" dirty="0">
                <a:solidFill>
                  <a:srgbClr val="0078D7"/>
                </a:solidFill>
                <a:latin typeface="Segoe UI Semibold" panose="020B0702040204020203" pitchFamily="34" charset="0"/>
                <a:cs typeface="Segoe UI Semibold" panose="020B0702040204020203" pitchFamily="34" charset="0"/>
              </a:rPr>
              <a:t>Power Automate</a:t>
            </a:r>
            <a:r>
              <a:rPr lang="en-US" sz="3600" b="1" spc="0" dirty="0">
                <a:ln>
                  <a:noFill/>
                </a:ln>
                <a:solidFill>
                  <a:srgbClr val="0078D7"/>
                </a:solidFill>
                <a:latin typeface="Segoe UI Semibold" panose="020B0702040204020203" pitchFamily="34" charset="0"/>
                <a:cs typeface="Segoe UI Semibold" panose="020B0702040204020203" pitchFamily="34" charset="0"/>
              </a:rPr>
              <a:t>:</a:t>
            </a:r>
            <a:r>
              <a:rPr lang="en-US" sz="3600" dirty="0">
                <a:solidFill>
                  <a:srgbClr val="000000"/>
                </a:solidFill>
              </a:rPr>
              <a:t> a low-code approach to automation</a:t>
            </a:r>
          </a:p>
        </p:txBody>
      </p:sp>
      <p:grpSp>
        <p:nvGrpSpPr>
          <p:cNvPr id="11" name="Group 10">
            <a:extLst>
              <a:ext uri="{FF2B5EF4-FFF2-40B4-BE49-F238E27FC236}">
                <a16:creationId xmlns:a16="http://schemas.microsoft.com/office/drawing/2014/main" id="{F45DF0EF-E786-4FAD-BBAA-43B5A4F004D3}"/>
              </a:ext>
            </a:extLst>
          </p:cNvPr>
          <p:cNvGrpSpPr/>
          <p:nvPr/>
        </p:nvGrpSpPr>
        <p:grpSpPr>
          <a:xfrm>
            <a:off x="6381315" y="1637579"/>
            <a:ext cx="5748380" cy="4128539"/>
            <a:chOff x="6885733" y="1868459"/>
            <a:chExt cx="5442937" cy="3909168"/>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0169" y="2202686"/>
              <a:ext cx="4082382" cy="2328839"/>
            </a:xfrm>
            <a:prstGeom prst="rect">
              <a:avLst/>
            </a:prstGeom>
            <a:effectLst/>
          </p:spPr>
        </p:pic>
        <p:grpSp>
          <p:nvGrpSpPr>
            <p:cNvPr id="6" name="Group 5">
              <a:extLst>
                <a:ext uri="{FF2B5EF4-FFF2-40B4-BE49-F238E27FC236}">
                  <a16:creationId xmlns:a16="http://schemas.microsoft.com/office/drawing/2014/main" id="{17756793-90DF-45E1-9199-6F7DA664B66E}"/>
                </a:ext>
              </a:extLst>
            </p:cNvPr>
            <p:cNvGrpSpPr/>
            <p:nvPr/>
          </p:nvGrpSpPr>
          <p:grpSpPr>
            <a:xfrm>
              <a:off x="6885733" y="1868459"/>
              <a:ext cx="5442937" cy="3909168"/>
              <a:chOff x="6885733" y="1868459"/>
              <a:chExt cx="5442937" cy="3909168"/>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85733" y="1868459"/>
                <a:ext cx="4466203" cy="3160746"/>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8959926" y="3545278"/>
                <a:ext cx="3368744" cy="2105923"/>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8873295" y="4064950"/>
                <a:ext cx="999061" cy="1712677"/>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94655" y="3221970"/>
                  <a:ext cx="1917740" cy="3287555"/>
                </a:xfrm>
                <a:prstGeom prst="rect">
                  <a:avLst/>
                </a:prstGeom>
              </p:spPr>
            </p:pic>
          </p:grpSp>
        </p:grpSp>
      </p:grpSp>
      <p:grpSp>
        <p:nvGrpSpPr>
          <p:cNvPr id="20" name="Group 19">
            <a:extLst>
              <a:ext uri="{FF2B5EF4-FFF2-40B4-BE49-F238E27FC236}">
                <a16:creationId xmlns:a16="http://schemas.microsoft.com/office/drawing/2014/main" id="{EEE37C4F-DC4E-4693-B3B1-CE47872D089A}"/>
              </a:ext>
            </a:extLst>
          </p:cNvPr>
          <p:cNvGrpSpPr/>
          <p:nvPr/>
        </p:nvGrpSpPr>
        <p:grpSpPr>
          <a:xfrm>
            <a:off x="517798" y="1977512"/>
            <a:ext cx="5772805" cy="1369565"/>
            <a:chOff x="538276" y="2362123"/>
            <a:chExt cx="5773624" cy="1369759"/>
          </a:xfrm>
        </p:grpSpPr>
        <p:sp>
          <p:nvSpPr>
            <p:cNvPr id="21" name="TextBox 20">
              <a:extLst>
                <a:ext uri="{FF2B5EF4-FFF2-40B4-BE49-F238E27FC236}">
                  <a16:creationId xmlns:a16="http://schemas.microsoft.com/office/drawing/2014/main" id="{E03DC203-F28D-43AD-92A9-DCDA128E243E}"/>
                </a:ext>
              </a:extLst>
            </p:cNvPr>
            <p:cNvSpPr txBox="1"/>
            <p:nvPr/>
          </p:nvSpPr>
          <p:spPr>
            <a:xfrm>
              <a:off x="1103075" y="2362123"/>
              <a:ext cx="5208825" cy="1369759"/>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From simple automations to complex business flows</a:t>
              </a:r>
            </a:p>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Model business processes and automate workflows and your apps and services</a:t>
              </a:r>
            </a:p>
          </p:txBody>
        </p:sp>
        <p:sp>
          <p:nvSpPr>
            <p:cNvPr id="22" name="Org_ECA6" title="Icon of three boxes in a bracket chart">
              <a:extLst>
                <a:ext uri="{FF2B5EF4-FFF2-40B4-BE49-F238E27FC236}">
                  <a16:creationId xmlns:a16="http://schemas.microsoft.com/office/drawing/2014/main" id="{CD8C394F-CA96-4172-96DC-C9D9019AC8B7}"/>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A5E3EA3C-329C-48A7-AD30-5EA189A41322}"/>
              </a:ext>
            </a:extLst>
          </p:cNvPr>
          <p:cNvSpPr txBox="1"/>
          <p:nvPr/>
        </p:nvSpPr>
        <p:spPr>
          <a:xfrm>
            <a:off x="1130624" y="4957450"/>
            <a:ext cx="3925297" cy="8038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with Azure and custom logic</a:t>
            </a:r>
          </a:p>
        </p:txBody>
      </p:sp>
      <p:sp>
        <p:nvSpPr>
          <p:cNvPr id="25" name="Freeform 96" title="Icon of a gear with a wrench">
            <a:extLst>
              <a:ext uri="{FF2B5EF4-FFF2-40B4-BE49-F238E27FC236}">
                <a16:creationId xmlns:a16="http://schemas.microsoft.com/office/drawing/2014/main" id="{A8CE004D-FEC7-4178-81EC-FFA8D751AB1E}"/>
              </a:ext>
            </a:extLst>
          </p:cNvPr>
          <p:cNvSpPr>
            <a:spLocks noChangeAspect="1" noEditPoints="1"/>
          </p:cNvSpPr>
          <p:nvPr/>
        </p:nvSpPr>
        <p:spPr bwMode="auto">
          <a:xfrm>
            <a:off x="550770" y="5093525"/>
            <a:ext cx="417961" cy="3848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2A4CBAB1-7C84-4AB0-9C97-AA2BE559DF1D}"/>
              </a:ext>
            </a:extLst>
          </p:cNvPr>
          <p:cNvSpPr txBox="1"/>
          <p:nvPr/>
        </p:nvSpPr>
        <p:spPr>
          <a:xfrm>
            <a:off x="1103784" y="4182460"/>
            <a:ext cx="4992216" cy="5447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28" name="Graphic 27" descr="Lock">
            <a:extLst>
              <a:ext uri="{FF2B5EF4-FFF2-40B4-BE49-F238E27FC236}">
                <a16:creationId xmlns:a16="http://schemas.microsoft.com/office/drawing/2014/main" id="{5AC9AC1D-24E1-4F67-A7A9-3D16D995851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3015" y="4163398"/>
            <a:ext cx="526102" cy="526102"/>
          </a:xfrm>
          <a:prstGeom prst="rect">
            <a:avLst/>
          </a:prstGeom>
        </p:spPr>
      </p:pic>
      <p:sp>
        <p:nvSpPr>
          <p:cNvPr id="32" name="TextBox 31">
            <a:extLst>
              <a:ext uri="{FF2B5EF4-FFF2-40B4-BE49-F238E27FC236}">
                <a16:creationId xmlns:a16="http://schemas.microsoft.com/office/drawing/2014/main" id="{3BFE32F5-0FA6-4AD1-A5FF-9CAEEDC9422E}"/>
              </a:ext>
            </a:extLst>
          </p:cNvPr>
          <p:cNvSpPr txBox="1"/>
          <p:nvPr/>
        </p:nvSpPr>
        <p:spPr>
          <a:xfrm>
            <a:off x="1077791" y="3239689"/>
            <a:ext cx="4732895" cy="794023"/>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Same </a:t>
            </a:r>
            <a:r>
              <a:rPr kumimoji="0" lang="en-US" sz="1800" b="0" i="0" u="none" strike="noStrike" kern="1200" cap="none" spc="0" normalizeH="0" baseline="0" noProof="0" dirty="0">
                <a:ln>
                  <a:noFill/>
                </a:ln>
                <a:solidFill>
                  <a:srgbClr val="000000"/>
                </a:solidFill>
                <a:effectLst/>
                <a:uLnTx/>
                <a:uFillTx/>
                <a:latin typeface="Segoe UI"/>
                <a:ea typeface="+mn-ea"/>
                <a:cs typeface="+mn-cs"/>
              </a:rPr>
              <a:t>pre-built and custom connectors used by PowerApps</a:t>
            </a:r>
          </a:p>
        </p:txBody>
      </p:sp>
      <p:grpSp>
        <p:nvGrpSpPr>
          <p:cNvPr id="33" name="Group 4">
            <a:extLst>
              <a:ext uri="{FF2B5EF4-FFF2-40B4-BE49-F238E27FC236}">
                <a16:creationId xmlns:a16="http://schemas.microsoft.com/office/drawing/2014/main" id="{CA4AD6A2-AE7B-41F1-A4B9-DF1B4C379D53}"/>
              </a:ext>
            </a:extLst>
          </p:cNvPr>
          <p:cNvGrpSpPr>
            <a:grpSpLocks noChangeAspect="1"/>
          </p:cNvGrpSpPr>
          <p:nvPr/>
        </p:nvGrpSpPr>
        <p:grpSpPr bwMode="auto">
          <a:xfrm>
            <a:off x="565924" y="3432173"/>
            <a:ext cx="366816" cy="414928"/>
            <a:chOff x="2632" y="955"/>
            <a:chExt cx="2410" cy="2412"/>
          </a:xfrm>
        </p:grpSpPr>
        <p:sp>
          <p:nvSpPr>
            <p:cNvPr id="34" name="Freeform 5">
              <a:extLst>
                <a:ext uri="{FF2B5EF4-FFF2-40B4-BE49-F238E27FC236}">
                  <a16:creationId xmlns:a16="http://schemas.microsoft.com/office/drawing/2014/main" id="{7379762C-C30F-46FA-B878-CF0B6EE87FC6}"/>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6BC6F08A-1C65-4D9E-AC8F-BAC2851F2D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0C9CDD2F-AE9F-4BF1-B77B-2BC4C42FF87A}"/>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F49789B8-C42E-44F9-9DBF-3818436BBCEC}"/>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5EDDD547-B734-402E-AEF2-9CA169E3DEE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2E5BF3E3-2F9B-4D2E-96F9-EA206134310F}"/>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D1967BCD-3004-41E8-8A76-FE26C1FCFB12}"/>
              </a:ext>
            </a:extLst>
          </p:cNvPr>
          <p:cNvGrpSpPr/>
          <p:nvPr/>
        </p:nvGrpSpPr>
        <p:grpSpPr>
          <a:xfrm>
            <a:off x="348738" y="565252"/>
            <a:ext cx="781886" cy="781886"/>
            <a:chOff x="4726930" y="4471473"/>
            <a:chExt cx="703088" cy="703088"/>
          </a:xfrm>
          <a:effectLst/>
        </p:grpSpPr>
        <p:sp>
          <p:nvSpPr>
            <p:cNvPr id="43" name="Oval 42">
              <a:extLst>
                <a:ext uri="{FF2B5EF4-FFF2-40B4-BE49-F238E27FC236}">
                  <a16:creationId xmlns:a16="http://schemas.microsoft.com/office/drawing/2014/main" id="{17C0A294-3A0E-4AED-86A8-0BC0127D2522}"/>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5A3B5B8E-8A94-4457-8A80-4B47E713BC9F}"/>
                </a:ext>
              </a:extLst>
            </p:cNvPr>
            <p:cNvGrpSpPr/>
            <p:nvPr/>
          </p:nvGrpSpPr>
          <p:grpSpPr>
            <a:xfrm>
              <a:off x="4902990" y="4689695"/>
              <a:ext cx="350968" cy="266644"/>
              <a:chOff x="-1146792" y="678443"/>
              <a:chExt cx="1017587" cy="773113"/>
            </a:xfrm>
            <a:solidFill>
              <a:srgbClr val="D2D2D2"/>
            </a:solidFill>
          </p:grpSpPr>
          <p:sp>
            <p:nvSpPr>
              <p:cNvPr id="45" name="Freeform 5">
                <a:extLst>
                  <a:ext uri="{FF2B5EF4-FFF2-40B4-BE49-F238E27FC236}">
                    <a16:creationId xmlns:a16="http://schemas.microsoft.com/office/drawing/2014/main" id="{C91A7029-2402-4B6A-B589-D6690DB1C8E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484A05AA-2D76-46B7-BB53-484843CF47F2}"/>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3194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5" descr="A screenshot of a cell phone&#10;&#10;Description generated with very high confidence">
            <a:extLst>
              <a:ext uri="{FF2B5EF4-FFF2-40B4-BE49-F238E27FC236}">
                <a16:creationId xmlns:a16="http://schemas.microsoft.com/office/drawing/2014/main" id="{62C6547B-3C1B-4A21-8996-A86EDF500D3E}"/>
              </a:ext>
            </a:extLst>
          </p:cNvPr>
          <p:cNvPicPr>
            <a:picLocks noChangeAspect="1"/>
          </p:cNvPicPr>
          <p:nvPr/>
        </p:nvPicPr>
        <p:blipFill>
          <a:blip r:embed="rId3"/>
          <a:stretch>
            <a:fillRect/>
          </a:stretch>
        </p:blipFill>
        <p:spPr>
          <a:xfrm>
            <a:off x="6643602" y="1999933"/>
            <a:ext cx="4254769" cy="28325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279612" cy="553920"/>
          </a:xfrm>
        </p:spPr>
        <p:txBody>
          <a:bodyPr>
            <a:normAutofit/>
          </a:bodyPr>
          <a:lstStyle/>
          <a:p>
            <a:r>
              <a:rPr lang="en-US" sz="3600" b="1" spc="0" dirty="0">
                <a:ln>
                  <a:noFill/>
                </a:ln>
                <a:solidFill>
                  <a:srgbClr val="FFC000"/>
                </a:solidFill>
                <a:latin typeface="Segoe UI Semibold" panose="020B0702040204020203" pitchFamily="34" charset="0"/>
                <a:cs typeface="Segoe UI Semibold" panose="020B0702040204020203" pitchFamily="34" charset="0"/>
              </a:rPr>
              <a:t>Power BI:</a:t>
            </a:r>
            <a:r>
              <a:rPr lang="en-US" sz="3600" dirty="0">
                <a:solidFill>
                  <a:srgbClr val="040404"/>
                </a:solidFill>
              </a:rPr>
              <a:t> Experience your data with Power BI</a:t>
            </a:r>
          </a:p>
        </p:txBody>
      </p:sp>
      <p:grpSp>
        <p:nvGrpSpPr>
          <p:cNvPr id="3" name="Gruppieren 2">
            <a:extLst>
              <a:ext uri="{FF2B5EF4-FFF2-40B4-BE49-F238E27FC236}">
                <a16:creationId xmlns:a16="http://schemas.microsoft.com/office/drawing/2014/main" id="{C6A6BF37-9C60-4FA6-A844-2D9BF00FAEF8}"/>
              </a:ext>
            </a:extLst>
          </p:cNvPr>
          <p:cNvGrpSpPr/>
          <p:nvPr/>
        </p:nvGrpSpPr>
        <p:grpSpPr>
          <a:xfrm>
            <a:off x="348738" y="536603"/>
            <a:ext cx="781886" cy="781886"/>
            <a:chOff x="348738" y="536603"/>
            <a:chExt cx="781886" cy="781886"/>
          </a:xfrm>
        </p:grpSpPr>
        <p:sp>
          <p:nvSpPr>
            <p:cNvPr id="43" name="Oval 42">
              <a:extLst>
                <a:ext uri="{FF2B5EF4-FFF2-40B4-BE49-F238E27FC236}">
                  <a16:creationId xmlns:a16="http://schemas.microsoft.com/office/drawing/2014/main" id="{17C0A294-3A0E-4AED-86A8-0BC0127D2522}"/>
                </a:ext>
              </a:extLst>
            </p:cNvPr>
            <p:cNvSpPr/>
            <p:nvPr/>
          </p:nvSpPr>
          <p:spPr bwMode="auto">
            <a:xfrm>
              <a:off x="348738" y="536603"/>
              <a:ext cx="781886" cy="781886"/>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Freeform 13">
              <a:extLst>
                <a:ext uri="{FF2B5EF4-FFF2-40B4-BE49-F238E27FC236}">
                  <a16:creationId xmlns:a16="http://schemas.microsoft.com/office/drawing/2014/main" id="{5A050D60-54C5-4FEA-933E-50E623AAA099}"/>
                </a:ext>
              </a:extLst>
            </p:cNvPr>
            <p:cNvSpPr>
              <a:spLocks/>
            </p:cNvSpPr>
            <p:nvPr/>
          </p:nvSpPr>
          <p:spPr bwMode="auto">
            <a:xfrm>
              <a:off x="568665" y="800197"/>
              <a:ext cx="360116" cy="23728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14">
              <a:extLst>
                <a:ext uri="{FF2B5EF4-FFF2-40B4-BE49-F238E27FC236}">
                  <a16:creationId xmlns:a16="http://schemas.microsoft.com/office/drawing/2014/main" id="{5701CF55-9355-4170-A108-53D429F7C078}"/>
                </a:ext>
              </a:extLst>
            </p:cNvPr>
            <p:cNvSpPr>
              <a:spLocks/>
            </p:cNvSpPr>
            <p:nvPr/>
          </p:nvSpPr>
          <p:spPr bwMode="auto">
            <a:xfrm>
              <a:off x="635663" y="988631"/>
              <a:ext cx="39082" cy="85144"/>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Freeform 15">
              <a:extLst>
                <a:ext uri="{FF2B5EF4-FFF2-40B4-BE49-F238E27FC236}">
                  <a16:creationId xmlns:a16="http://schemas.microsoft.com/office/drawing/2014/main" id="{CAD6E115-F33E-42DE-9560-043321E64AFD}"/>
                </a:ext>
              </a:extLst>
            </p:cNvPr>
            <p:cNvSpPr>
              <a:spLocks/>
            </p:cNvSpPr>
            <p:nvPr/>
          </p:nvSpPr>
          <p:spPr bwMode="auto">
            <a:xfrm>
              <a:off x="697078" y="916049"/>
              <a:ext cx="40478" cy="15772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16">
              <a:extLst>
                <a:ext uri="{FF2B5EF4-FFF2-40B4-BE49-F238E27FC236}">
                  <a16:creationId xmlns:a16="http://schemas.microsoft.com/office/drawing/2014/main" id="{260746C8-43B2-442E-937C-40E8EE7DB028}"/>
                </a:ext>
              </a:extLst>
            </p:cNvPr>
            <p:cNvSpPr>
              <a:spLocks/>
            </p:cNvSpPr>
            <p:nvPr/>
          </p:nvSpPr>
          <p:spPr bwMode="auto">
            <a:xfrm>
              <a:off x="821305" y="865800"/>
              <a:ext cx="40478" cy="20797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 name="Freeform 17">
              <a:extLst>
                <a:ext uri="{FF2B5EF4-FFF2-40B4-BE49-F238E27FC236}">
                  <a16:creationId xmlns:a16="http://schemas.microsoft.com/office/drawing/2014/main" id="{45172622-E65C-4ABB-AAA0-2058649BCCB3}"/>
                </a:ext>
              </a:extLst>
            </p:cNvPr>
            <p:cNvSpPr>
              <a:spLocks/>
            </p:cNvSpPr>
            <p:nvPr/>
          </p:nvSpPr>
          <p:spPr bwMode="auto">
            <a:xfrm>
              <a:off x="759889" y="945361"/>
              <a:ext cx="39082" cy="128414"/>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53" name="Group 19">
            <a:extLst>
              <a:ext uri="{FF2B5EF4-FFF2-40B4-BE49-F238E27FC236}">
                <a16:creationId xmlns:a16="http://schemas.microsoft.com/office/drawing/2014/main" id="{99E76221-659B-4169-A5D6-876015FC2F5F}"/>
              </a:ext>
            </a:extLst>
          </p:cNvPr>
          <p:cNvGrpSpPr/>
          <p:nvPr/>
        </p:nvGrpSpPr>
        <p:grpSpPr>
          <a:xfrm>
            <a:off x="539064" y="1934980"/>
            <a:ext cx="5772805" cy="849423"/>
            <a:chOff x="538276" y="2362123"/>
            <a:chExt cx="5773624" cy="849543"/>
          </a:xfrm>
        </p:grpSpPr>
        <p:sp>
          <p:nvSpPr>
            <p:cNvPr id="54" name="TextBox 20">
              <a:extLst>
                <a:ext uri="{FF2B5EF4-FFF2-40B4-BE49-F238E27FC236}">
                  <a16:creationId xmlns:a16="http://schemas.microsoft.com/office/drawing/2014/main" id="{D855DDAB-9407-4A4A-8737-6E2889A3802C}"/>
                </a:ext>
              </a:extLst>
            </p:cNvPr>
            <p:cNvSpPr txBox="1"/>
            <p:nvPr/>
          </p:nvSpPr>
          <p:spPr>
            <a:xfrm>
              <a:off x="1103075" y="2362123"/>
              <a:ext cx="5208825" cy="849543"/>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Connect to any data source to find the best insights and answer tough business questions</a:t>
              </a: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a:rPr>
                <a:t>.</a:t>
              </a:r>
            </a:p>
          </p:txBody>
        </p:sp>
        <p:sp>
          <p:nvSpPr>
            <p:cNvPr id="55" name="Org_ECA6" title="Icon of three boxes in a bracket chart">
              <a:extLst>
                <a:ext uri="{FF2B5EF4-FFF2-40B4-BE49-F238E27FC236}">
                  <a16:creationId xmlns:a16="http://schemas.microsoft.com/office/drawing/2014/main" id="{BD1B886D-2F24-4C67-8B22-500B1BEA7422}"/>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9" name="Picture 9" descr="A picture containing electronics, display, monitor, screenshot&#10;&#10;Description generated with high confidence">
            <a:extLst>
              <a:ext uri="{FF2B5EF4-FFF2-40B4-BE49-F238E27FC236}">
                <a16:creationId xmlns:a16="http://schemas.microsoft.com/office/drawing/2014/main" id="{EC9E7366-2614-4960-836B-84024279F8F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81314" y="1637579"/>
            <a:ext cx="4716833" cy="3338118"/>
          </a:xfrm>
          <a:prstGeom prst="rect">
            <a:avLst/>
          </a:prstGeom>
          <a:effectLst/>
        </p:spPr>
      </p:pic>
      <p:pic>
        <p:nvPicPr>
          <p:cNvPr id="66" name="Picture 15">
            <a:extLst>
              <a:ext uri="{FF2B5EF4-FFF2-40B4-BE49-F238E27FC236}">
                <a16:creationId xmlns:a16="http://schemas.microsoft.com/office/drawing/2014/main" id="{7F1D7816-8D94-472D-A0A2-8A61EA58082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71905" y="3408496"/>
            <a:ext cx="3557788" cy="2224101"/>
          </a:xfrm>
          <a:prstGeom prst="rect">
            <a:avLst/>
          </a:prstGeom>
        </p:spPr>
      </p:pic>
      <p:pic>
        <p:nvPicPr>
          <p:cNvPr id="67" name="Picture 3" descr="A screenshot of a computer&#10;&#10;Description generated with very high confidence">
            <a:extLst>
              <a:ext uri="{FF2B5EF4-FFF2-40B4-BE49-F238E27FC236}">
                <a16:creationId xmlns:a16="http://schemas.microsoft.com/office/drawing/2014/main" id="{6A05DBE0-18A2-42CA-9968-E8D1F5218D1C}"/>
              </a:ext>
            </a:extLst>
          </p:cNvPr>
          <p:cNvPicPr>
            <a:picLocks noChangeAspect="1"/>
          </p:cNvPicPr>
          <p:nvPr/>
        </p:nvPicPr>
        <p:blipFill rotWithShape="1">
          <a:blip r:embed="rId6"/>
          <a:srcRect l="63337" t="43188" r="6857" b="18389"/>
          <a:stretch/>
        </p:blipFill>
        <p:spPr>
          <a:xfrm>
            <a:off x="9160715" y="3726713"/>
            <a:ext cx="2395586" cy="1488392"/>
          </a:xfrm>
          <a:prstGeom prst="rect">
            <a:avLst/>
          </a:prstGeom>
        </p:spPr>
      </p:pic>
      <p:pic>
        <p:nvPicPr>
          <p:cNvPr id="68" name="Picture 3" descr="A screenshot of a computer&#10;&#10;Description generated with very high confidence">
            <a:extLst>
              <a:ext uri="{FF2B5EF4-FFF2-40B4-BE49-F238E27FC236}">
                <a16:creationId xmlns:a16="http://schemas.microsoft.com/office/drawing/2014/main" id="{C80C7E99-4A6D-4FE0-8247-77CF4E44760D}"/>
              </a:ext>
            </a:extLst>
          </p:cNvPr>
          <p:cNvPicPr>
            <a:picLocks noChangeAspect="1"/>
          </p:cNvPicPr>
          <p:nvPr/>
        </p:nvPicPr>
        <p:blipFill rotWithShape="1">
          <a:blip r:embed="rId6"/>
          <a:srcRect l="7311" t="48669" r="84539" b="19143"/>
          <a:stretch/>
        </p:blipFill>
        <p:spPr>
          <a:xfrm>
            <a:off x="8587323" y="4107052"/>
            <a:ext cx="838440" cy="1453646"/>
          </a:xfrm>
          <a:prstGeom prst="rect">
            <a:avLst/>
          </a:prstGeom>
        </p:spPr>
      </p:pic>
      <p:pic>
        <p:nvPicPr>
          <p:cNvPr id="64" name="Picture 13" descr="A screen shot of a computer&#10;&#10;Description generated with very high confidence">
            <a:extLst>
              <a:ext uri="{FF2B5EF4-FFF2-40B4-BE49-F238E27FC236}">
                <a16:creationId xmlns:a16="http://schemas.microsoft.com/office/drawing/2014/main" id="{949306DB-C8EC-49D7-9B68-8EE31A54FE1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75094" y="3957331"/>
            <a:ext cx="1055125" cy="1808787"/>
          </a:xfrm>
          <a:prstGeom prst="rect">
            <a:avLst/>
          </a:prstGeom>
        </p:spPr>
      </p:pic>
      <p:sp>
        <p:nvSpPr>
          <p:cNvPr id="72" name="TextBox 20">
            <a:extLst>
              <a:ext uri="{FF2B5EF4-FFF2-40B4-BE49-F238E27FC236}">
                <a16:creationId xmlns:a16="http://schemas.microsoft.com/office/drawing/2014/main" id="{78FA7C0F-01DF-4608-9B0F-7340D200707F}"/>
              </a:ext>
            </a:extLst>
          </p:cNvPr>
          <p:cNvSpPr txBox="1"/>
          <p:nvPr/>
        </p:nvSpPr>
        <p:spPr>
          <a:xfrm>
            <a:off x="1103783" y="3957335"/>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Leverage Azure Data Services like Date Lake and SQL Data Warehouse </a:t>
            </a:r>
            <a:r>
              <a:rPr kumimoji="0" lang="en-US" sz="1800" b="0" i="0" u="none" strike="noStrike" kern="1200" cap="none" spc="0" normalizeH="0" baseline="0" noProof="0" dirty="0">
                <a:ln>
                  <a:noFill/>
                </a:ln>
                <a:solidFill>
                  <a:srgbClr val="040404"/>
                </a:solidFill>
                <a:effectLst/>
                <a:uLnTx/>
                <a:uFillTx/>
                <a:latin typeface="Segoe UI"/>
                <a:ea typeface="+mn-ea"/>
                <a:cs typeface="Segoe UI"/>
              </a:rPr>
              <a:t>to optimize analysis big data</a:t>
            </a:r>
          </a:p>
        </p:txBody>
      </p:sp>
      <p:sp>
        <p:nvSpPr>
          <p:cNvPr id="75" name="TextBox 20">
            <a:extLst>
              <a:ext uri="{FF2B5EF4-FFF2-40B4-BE49-F238E27FC236}">
                <a16:creationId xmlns:a16="http://schemas.microsoft.com/office/drawing/2014/main" id="{A73AE451-0C30-486A-8601-FD30DE263758}"/>
              </a:ext>
            </a:extLst>
          </p:cNvPr>
          <p:cNvSpPr txBox="1"/>
          <p:nvPr/>
        </p:nvSpPr>
        <p:spPr>
          <a:xfrm>
            <a:off x="1103783" y="2853004"/>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Directly integrated with Microsoft Flow, PowerApps, Microsoft Teams, Office 365, Dynamics 365 &amp; Azure</a:t>
            </a:r>
          </a:p>
        </p:txBody>
      </p:sp>
      <p:sp>
        <p:nvSpPr>
          <p:cNvPr id="81" name="TextBox 20">
            <a:extLst>
              <a:ext uri="{FF2B5EF4-FFF2-40B4-BE49-F238E27FC236}">
                <a16:creationId xmlns:a16="http://schemas.microsoft.com/office/drawing/2014/main" id="{2A626B32-F014-448B-8557-193CF537BA3C}"/>
              </a:ext>
            </a:extLst>
          </p:cNvPr>
          <p:cNvSpPr txBox="1"/>
          <p:nvPr/>
        </p:nvSpPr>
        <p:spPr>
          <a:xfrm>
            <a:off x="1103783" y="4975697"/>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pitchFamily="34" charset="0"/>
              </a:rPr>
              <a:t>PowerPoint like pixel perfect drag and drop design experience. Start from a template, report is running with live data as you build it</a:t>
            </a:r>
          </a:p>
        </p:txBody>
      </p:sp>
      <p:grpSp>
        <p:nvGrpSpPr>
          <p:cNvPr id="83" name="Group 4">
            <a:extLst>
              <a:ext uri="{FF2B5EF4-FFF2-40B4-BE49-F238E27FC236}">
                <a16:creationId xmlns:a16="http://schemas.microsoft.com/office/drawing/2014/main" id="{EC9B7A01-5238-48A6-BAA0-5C76733F07EF}"/>
              </a:ext>
            </a:extLst>
          </p:cNvPr>
          <p:cNvGrpSpPr>
            <a:grpSpLocks noChangeAspect="1"/>
          </p:cNvGrpSpPr>
          <p:nvPr/>
        </p:nvGrpSpPr>
        <p:grpSpPr bwMode="auto">
          <a:xfrm>
            <a:off x="565924" y="3060028"/>
            <a:ext cx="366816" cy="414928"/>
            <a:chOff x="2632" y="955"/>
            <a:chExt cx="2410" cy="2412"/>
          </a:xfrm>
        </p:grpSpPr>
        <p:sp>
          <p:nvSpPr>
            <p:cNvPr id="84" name="Freeform 5">
              <a:extLst>
                <a:ext uri="{FF2B5EF4-FFF2-40B4-BE49-F238E27FC236}">
                  <a16:creationId xmlns:a16="http://schemas.microsoft.com/office/drawing/2014/main" id="{D659EFFA-8FE6-48F7-9C7C-52BD91945F9E}"/>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51038CC-664F-4E9C-BE2E-EF7E9AE5262B}"/>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440271B2-143F-4EBC-BFE7-B06099513ADE}"/>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03823A68-386F-4070-8B0A-0BB71FA1E7A4}"/>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5BFD5AD6-D4B8-4AB5-8DDD-6B2E6C43A51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9" name="Freeform 10">
              <a:extLst>
                <a:ext uri="{FF2B5EF4-FFF2-40B4-BE49-F238E27FC236}">
                  <a16:creationId xmlns:a16="http://schemas.microsoft.com/office/drawing/2014/main" id="{9E3B8541-3B26-492A-957B-924A0314979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90" name="Graphic 5">
            <a:extLst>
              <a:ext uri="{FF2B5EF4-FFF2-40B4-BE49-F238E27FC236}">
                <a16:creationId xmlns:a16="http://schemas.microsoft.com/office/drawing/2014/main" id="{A3570971-4EC5-4D6D-A2BE-0CC760FDE8C2}"/>
              </a:ext>
            </a:extLst>
          </p:cNvPr>
          <p:cNvSpPr/>
          <p:nvPr/>
        </p:nvSpPr>
        <p:spPr>
          <a:xfrm>
            <a:off x="538708" y="5215105"/>
            <a:ext cx="460619" cy="414928"/>
          </a:xfrm>
          <a:custGeom>
            <a:avLst/>
            <a:gdLst>
              <a:gd name="connsiteX0" fmla="*/ 470916 w 1295400"/>
              <a:gd name="connsiteY0" fmla="*/ 613315 h 1123950"/>
              <a:gd name="connsiteX1" fmla="*/ 833819 w 1295400"/>
              <a:gd name="connsiteY1" fmla="*/ 613315 h 1123950"/>
              <a:gd name="connsiteX2" fmla="*/ 833819 w 1295400"/>
              <a:gd name="connsiteY2" fmla="*/ 1122236 h 1123950"/>
              <a:gd name="connsiteX3" fmla="*/ 470916 w 1295400"/>
              <a:gd name="connsiteY3" fmla="*/ 1122236 h 1123950"/>
              <a:gd name="connsiteX4" fmla="*/ 470916 w 1295400"/>
              <a:gd name="connsiteY4" fmla="*/ 613315 h 1123950"/>
              <a:gd name="connsiteX5" fmla="*/ 470916 w 1295400"/>
              <a:gd name="connsiteY5" fmla="*/ 613315 h 1123950"/>
              <a:gd name="connsiteX6" fmla="*/ 941832 w 1295400"/>
              <a:gd name="connsiteY6" fmla="*/ 327660 h 1123950"/>
              <a:gd name="connsiteX7" fmla="*/ 941832 w 1295400"/>
              <a:gd name="connsiteY7" fmla="*/ 1122236 h 1123950"/>
              <a:gd name="connsiteX8" fmla="*/ 1304735 w 1295400"/>
              <a:gd name="connsiteY8" fmla="*/ 1122236 h 1123950"/>
              <a:gd name="connsiteX9" fmla="*/ 1304735 w 1295400"/>
              <a:gd name="connsiteY9" fmla="*/ 327660 h 1123950"/>
              <a:gd name="connsiteX10" fmla="*/ 941832 w 1295400"/>
              <a:gd name="connsiteY10" fmla="*/ 327660 h 1123950"/>
              <a:gd name="connsiteX11" fmla="*/ 941832 w 1295400"/>
              <a:gd name="connsiteY11" fmla="*/ 327660 h 1123950"/>
              <a:gd name="connsiteX12" fmla="*/ 362903 w 1295400"/>
              <a:gd name="connsiteY12" fmla="*/ 0 h 1123950"/>
              <a:gd name="connsiteX13" fmla="*/ 0 w 1295400"/>
              <a:gd name="connsiteY13" fmla="*/ 0 h 1123950"/>
              <a:gd name="connsiteX14" fmla="*/ 0 w 1295400"/>
              <a:gd name="connsiteY14" fmla="*/ 1126046 h 1123950"/>
              <a:gd name="connsiteX15" fmla="*/ 362903 w 1295400"/>
              <a:gd name="connsiteY15" fmla="*/ 1126046 h 1123950"/>
              <a:gd name="connsiteX16" fmla="*/ 362903 w 1295400"/>
              <a:gd name="connsiteY16" fmla="*/ 0 h 1123950"/>
              <a:gd name="connsiteX17" fmla="*/ 241078 w 1295400"/>
              <a:gd name="connsiteY17" fmla="*/ 607219 h 1123950"/>
              <a:gd name="connsiteX18" fmla="*/ 187643 w 1295400"/>
              <a:gd name="connsiteY18" fmla="*/ 553879 h 1123950"/>
              <a:gd name="connsiteX19" fmla="*/ 134207 w 1295400"/>
              <a:gd name="connsiteY19" fmla="*/ 607219 h 1123950"/>
              <a:gd name="connsiteX20" fmla="*/ 187643 w 1295400"/>
              <a:gd name="connsiteY20" fmla="*/ 660559 h 1123950"/>
              <a:gd name="connsiteX21" fmla="*/ 241078 w 1295400"/>
              <a:gd name="connsiteY21" fmla="*/ 607219 h 1123950"/>
              <a:gd name="connsiteX22" fmla="*/ 241078 w 1295400"/>
              <a:gd name="connsiteY22" fmla="*/ 607219 h 1123950"/>
              <a:gd name="connsiteX23" fmla="*/ 654082 w 1295400"/>
              <a:gd name="connsiteY23" fmla="*/ 294132 h 1123950"/>
              <a:gd name="connsiteX24" fmla="*/ 707517 w 1295400"/>
              <a:gd name="connsiteY24" fmla="*/ 347472 h 1123950"/>
              <a:gd name="connsiteX25" fmla="*/ 654082 w 1295400"/>
              <a:gd name="connsiteY25" fmla="*/ 400812 h 1123950"/>
              <a:gd name="connsiteX26" fmla="*/ 600647 w 1295400"/>
              <a:gd name="connsiteY26" fmla="*/ 347472 h 1123950"/>
              <a:gd name="connsiteX27" fmla="*/ 654082 w 1295400"/>
              <a:gd name="connsiteY27" fmla="*/ 294132 h 1123950"/>
              <a:gd name="connsiteX28" fmla="*/ 654082 w 1295400"/>
              <a:gd name="connsiteY28" fmla="*/ 294132 h 1123950"/>
              <a:gd name="connsiteX29" fmla="*/ 1120426 w 1295400"/>
              <a:gd name="connsiteY29" fmla="*/ 109157 h 1123950"/>
              <a:gd name="connsiteX30" fmla="*/ 1173861 w 1295400"/>
              <a:gd name="connsiteY30" fmla="*/ 162497 h 1123950"/>
              <a:gd name="connsiteX31" fmla="*/ 1120426 w 1295400"/>
              <a:gd name="connsiteY31" fmla="*/ 215837 h 1123950"/>
              <a:gd name="connsiteX32" fmla="*/ 1066991 w 1295400"/>
              <a:gd name="connsiteY32" fmla="*/ 162497 h 1123950"/>
              <a:gd name="connsiteX33" fmla="*/ 1120426 w 1295400"/>
              <a:gd name="connsiteY33" fmla="*/ 109157 h 1123950"/>
              <a:gd name="connsiteX34" fmla="*/ 1120426 w 1295400"/>
              <a:gd name="connsiteY34" fmla="*/ 109157 h 1123950"/>
              <a:gd name="connsiteX35" fmla="*/ 234029 w 1295400"/>
              <a:gd name="connsiteY35" fmla="*/ 585883 h 1123950"/>
              <a:gd name="connsiteX36" fmla="*/ 604266 w 1295400"/>
              <a:gd name="connsiteY36" fmla="*/ 372428 h 1123950"/>
              <a:gd name="connsiteX37" fmla="*/ 703898 w 1295400"/>
              <a:gd name="connsiteY37" fmla="*/ 318992 h 1123950"/>
              <a:gd name="connsiteX38" fmla="*/ 1074134 w 1295400"/>
              <a:gd name="connsiteY38" fmla="*/ 190881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95400" h="1123950">
                <a:moveTo>
                  <a:pt x="470916" y="613315"/>
                </a:moveTo>
                <a:lnTo>
                  <a:pt x="833819" y="613315"/>
                </a:lnTo>
                <a:lnTo>
                  <a:pt x="833819" y="1122236"/>
                </a:lnTo>
                <a:lnTo>
                  <a:pt x="470916" y="1122236"/>
                </a:lnTo>
                <a:lnTo>
                  <a:pt x="470916" y="613315"/>
                </a:lnTo>
                <a:lnTo>
                  <a:pt x="470916" y="613315"/>
                </a:lnTo>
                <a:close/>
                <a:moveTo>
                  <a:pt x="941832" y="327660"/>
                </a:moveTo>
                <a:lnTo>
                  <a:pt x="941832" y="1122236"/>
                </a:lnTo>
                <a:lnTo>
                  <a:pt x="1304735" y="1122236"/>
                </a:lnTo>
                <a:lnTo>
                  <a:pt x="1304735" y="327660"/>
                </a:lnTo>
                <a:lnTo>
                  <a:pt x="941832" y="327660"/>
                </a:lnTo>
                <a:lnTo>
                  <a:pt x="941832" y="327660"/>
                </a:lnTo>
                <a:close/>
                <a:moveTo>
                  <a:pt x="362903" y="0"/>
                </a:moveTo>
                <a:lnTo>
                  <a:pt x="0" y="0"/>
                </a:lnTo>
                <a:lnTo>
                  <a:pt x="0" y="1126046"/>
                </a:lnTo>
                <a:lnTo>
                  <a:pt x="362903" y="1126046"/>
                </a:lnTo>
                <a:lnTo>
                  <a:pt x="362903" y="0"/>
                </a:lnTo>
                <a:close/>
                <a:moveTo>
                  <a:pt x="241078" y="607219"/>
                </a:moveTo>
                <a:cubicBezTo>
                  <a:pt x="241078" y="578739"/>
                  <a:pt x="216122" y="553879"/>
                  <a:pt x="187643" y="553879"/>
                </a:cubicBezTo>
                <a:cubicBezTo>
                  <a:pt x="159163" y="553879"/>
                  <a:pt x="134207" y="578739"/>
                  <a:pt x="134207" y="607219"/>
                </a:cubicBezTo>
                <a:cubicBezTo>
                  <a:pt x="134207" y="635699"/>
                  <a:pt x="159163" y="660559"/>
                  <a:pt x="187643" y="660559"/>
                </a:cubicBezTo>
                <a:cubicBezTo>
                  <a:pt x="216218" y="660559"/>
                  <a:pt x="241078" y="635699"/>
                  <a:pt x="241078" y="607219"/>
                </a:cubicBezTo>
                <a:lnTo>
                  <a:pt x="241078" y="607219"/>
                </a:lnTo>
                <a:close/>
                <a:moveTo>
                  <a:pt x="654082" y="294132"/>
                </a:moveTo>
                <a:cubicBezTo>
                  <a:pt x="682562" y="294132"/>
                  <a:pt x="707517" y="318992"/>
                  <a:pt x="707517" y="347472"/>
                </a:cubicBezTo>
                <a:cubicBezTo>
                  <a:pt x="707517" y="375952"/>
                  <a:pt x="682562" y="400812"/>
                  <a:pt x="654082" y="400812"/>
                </a:cubicBezTo>
                <a:cubicBezTo>
                  <a:pt x="625602" y="400812"/>
                  <a:pt x="600647" y="375952"/>
                  <a:pt x="600647" y="347472"/>
                </a:cubicBezTo>
                <a:cubicBezTo>
                  <a:pt x="600647" y="318992"/>
                  <a:pt x="625602" y="294132"/>
                  <a:pt x="654082" y="294132"/>
                </a:cubicBezTo>
                <a:lnTo>
                  <a:pt x="654082" y="294132"/>
                </a:lnTo>
                <a:close/>
                <a:moveTo>
                  <a:pt x="1120426" y="109157"/>
                </a:moveTo>
                <a:cubicBezTo>
                  <a:pt x="1148906" y="109157"/>
                  <a:pt x="1173861" y="134017"/>
                  <a:pt x="1173861" y="162497"/>
                </a:cubicBezTo>
                <a:cubicBezTo>
                  <a:pt x="1173861" y="190976"/>
                  <a:pt x="1148906" y="215837"/>
                  <a:pt x="1120426" y="215837"/>
                </a:cubicBezTo>
                <a:cubicBezTo>
                  <a:pt x="1091946" y="215837"/>
                  <a:pt x="1066991" y="190976"/>
                  <a:pt x="1066991" y="162497"/>
                </a:cubicBezTo>
                <a:cubicBezTo>
                  <a:pt x="1066991" y="134017"/>
                  <a:pt x="1091946" y="109157"/>
                  <a:pt x="1120426" y="109157"/>
                </a:cubicBezTo>
                <a:lnTo>
                  <a:pt x="1120426" y="109157"/>
                </a:lnTo>
                <a:close/>
                <a:moveTo>
                  <a:pt x="234029" y="585883"/>
                </a:moveTo>
                <a:lnTo>
                  <a:pt x="604266" y="372428"/>
                </a:lnTo>
                <a:moveTo>
                  <a:pt x="703898" y="318992"/>
                </a:moveTo>
                <a:lnTo>
                  <a:pt x="1074134" y="190881"/>
                </a:lnTo>
              </a:path>
            </a:pathLst>
          </a:custGeom>
          <a:noFill/>
          <a:ln w="1587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uppieren 17">
            <a:extLst>
              <a:ext uri="{FF2B5EF4-FFF2-40B4-BE49-F238E27FC236}">
                <a16:creationId xmlns:a16="http://schemas.microsoft.com/office/drawing/2014/main" id="{9D8A2F26-45A8-4B76-AD29-FB291CF5D718}"/>
              </a:ext>
            </a:extLst>
          </p:cNvPr>
          <p:cNvGrpSpPr/>
          <p:nvPr/>
        </p:nvGrpSpPr>
        <p:grpSpPr>
          <a:xfrm>
            <a:off x="621705" y="4191691"/>
            <a:ext cx="254036" cy="414928"/>
            <a:chOff x="674745" y="3982372"/>
            <a:chExt cx="254036" cy="414928"/>
          </a:xfrm>
        </p:grpSpPr>
        <p:sp>
          <p:nvSpPr>
            <p:cNvPr id="8" name="Zylinder 7">
              <a:extLst>
                <a:ext uri="{FF2B5EF4-FFF2-40B4-BE49-F238E27FC236}">
                  <a16:creationId xmlns:a16="http://schemas.microsoft.com/office/drawing/2014/main" id="{58BF28BB-BC6C-43CA-80E9-11AA4223230E}"/>
                </a:ext>
              </a:extLst>
            </p:cNvPr>
            <p:cNvSpPr/>
            <p:nvPr/>
          </p:nvSpPr>
          <p:spPr bwMode="auto">
            <a:xfrm>
              <a:off x="674745" y="3982372"/>
              <a:ext cx="254036" cy="414928"/>
            </a:xfrm>
            <a:prstGeom prst="can">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ihandform: Form 16">
              <a:extLst>
                <a:ext uri="{FF2B5EF4-FFF2-40B4-BE49-F238E27FC236}">
                  <a16:creationId xmlns:a16="http://schemas.microsoft.com/office/drawing/2014/main" id="{897D4347-1BFA-4608-96D0-CC486BBFFCCE}"/>
                </a:ext>
              </a:extLst>
            </p:cNvPr>
            <p:cNvSpPr/>
            <p:nvPr/>
          </p:nvSpPr>
          <p:spPr bwMode="auto">
            <a:xfrm>
              <a:off x="681038" y="4209621"/>
              <a:ext cx="243000" cy="63532"/>
            </a:xfrm>
            <a:custGeom>
              <a:avLst/>
              <a:gdLst>
                <a:gd name="connsiteX0" fmla="*/ 0 w 243000"/>
                <a:gd name="connsiteY0" fmla="*/ 11145 h 63532"/>
                <a:gd name="connsiteX1" fmla="*/ 52387 w 243000"/>
                <a:gd name="connsiteY1" fmla="*/ 9954 h 63532"/>
                <a:gd name="connsiteX2" fmla="*/ 82153 w 243000"/>
                <a:gd name="connsiteY2" fmla="*/ 63532 h 63532"/>
                <a:gd name="connsiteX3" fmla="*/ 135731 w 243000"/>
                <a:gd name="connsiteY3" fmla="*/ 8763 h 63532"/>
                <a:gd name="connsiteX4" fmla="*/ 191690 w 243000"/>
                <a:gd name="connsiteY4" fmla="*/ 61151 h 63532"/>
                <a:gd name="connsiteX5" fmla="*/ 238125 w 243000"/>
                <a:gd name="connsiteY5" fmla="*/ 7573 h 63532"/>
                <a:gd name="connsiteX6" fmla="*/ 239315 w 243000"/>
                <a:gd name="connsiteY6" fmla="*/ 1620 h 6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00" h="63532">
                  <a:moveTo>
                    <a:pt x="0" y="11145"/>
                  </a:moveTo>
                  <a:cubicBezTo>
                    <a:pt x="19347" y="6184"/>
                    <a:pt x="38695" y="1223"/>
                    <a:pt x="52387" y="9954"/>
                  </a:cubicBezTo>
                  <a:cubicBezTo>
                    <a:pt x="66079" y="18685"/>
                    <a:pt x="68262" y="63731"/>
                    <a:pt x="82153" y="63532"/>
                  </a:cubicBezTo>
                  <a:cubicBezTo>
                    <a:pt x="96044" y="63334"/>
                    <a:pt x="117475" y="9160"/>
                    <a:pt x="135731" y="8763"/>
                  </a:cubicBezTo>
                  <a:cubicBezTo>
                    <a:pt x="153987" y="8366"/>
                    <a:pt x="174624" y="61349"/>
                    <a:pt x="191690" y="61151"/>
                  </a:cubicBezTo>
                  <a:cubicBezTo>
                    <a:pt x="208756" y="60953"/>
                    <a:pt x="230187" y="17495"/>
                    <a:pt x="238125" y="7573"/>
                  </a:cubicBezTo>
                  <a:cubicBezTo>
                    <a:pt x="246063" y="-2349"/>
                    <a:pt x="242689" y="-365"/>
                    <a:pt x="239315" y="1620"/>
                  </a:cubicBezTo>
                </a:path>
              </a:pathLst>
            </a:custGeom>
            <a:solidFill>
              <a:schemeClr val="bg2"/>
            </a:solidFill>
            <a:ln w="127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261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81" grpId="0"/>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061941" y="688626"/>
            <a:ext cx="11074400" cy="492443"/>
          </a:xfrm>
        </p:spPr>
        <p:txBody>
          <a:bodyPr>
            <a:normAutofit/>
          </a:bodyPr>
          <a:lstStyle/>
          <a:p>
            <a:r>
              <a:rPr lang="en-US" sz="3200" b="1" spc="0" dirty="0">
                <a:ln>
                  <a:noFill/>
                </a:ln>
                <a:solidFill>
                  <a:srgbClr val="008272"/>
                </a:solidFill>
                <a:latin typeface="Segoe UI Semibold" panose="020B0702040204020203" pitchFamily="34" charset="0"/>
                <a:cs typeface="Segoe UI Semibold" panose="020B0702040204020203" pitchFamily="34" charset="0"/>
              </a:rPr>
              <a:t>Common Data Service (CDS): </a:t>
            </a:r>
            <a:r>
              <a:rPr lang="en-US" sz="3200" dirty="0"/>
              <a:t>low code backend &amp; database</a:t>
            </a:r>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432635" y="1984119"/>
            <a:ext cx="5048351" cy="357020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More than a database - “out-of-the-box” backend for apps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relational data, no-SQL, blobs &amp; search indexing</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business logic and rules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Jumpstart with the Common Data Model</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Includes Dynamics, Office, and Azure data, augmented by partners </a:t>
            </a:r>
          </a:p>
        </p:txBody>
      </p:sp>
      <p:pic>
        <p:nvPicPr>
          <p:cNvPr id="8" name="Graphic 7">
            <a:extLst>
              <a:ext uri="{FF2B5EF4-FFF2-40B4-BE49-F238E27FC236}">
                <a16:creationId xmlns:a16="http://schemas.microsoft.com/office/drawing/2014/main" id="{448EFB43-8DC3-48DA-8D71-CD76A3923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494" y="583917"/>
            <a:ext cx="690394" cy="690394"/>
          </a:xfrm>
          <a:prstGeom prst="rect">
            <a:avLst/>
          </a:prstGeom>
        </p:spPr>
      </p:pic>
      <p:pic>
        <p:nvPicPr>
          <p:cNvPr id="12" name="Picture 11">
            <a:extLst>
              <a:ext uri="{FF2B5EF4-FFF2-40B4-BE49-F238E27FC236}">
                <a16:creationId xmlns:a16="http://schemas.microsoft.com/office/drawing/2014/main" id="{3A5D0FDE-BAA9-40BC-8358-9C0E2612D5D2}"/>
              </a:ext>
            </a:extLst>
          </p:cNvPr>
          <p:cNvPicPr>
            <a:picLocks noChangeAspect="1"/>
          </p:cNvPicPr>
          <p:nvPr/>
        </p:nvPicPr>
        <p:blipFill>
          <a:blip r:embed="rId5"/>
          <a:stretch>
            <a:fillRect/>
          </a:stretch>
        </p:blipFill>
        <p:spPr>
          <a:xfrm>
            <a:off x="5480986" y="1716560"/>
            <a:ext cx="6505296" cy="4105327"/>
          </a:xfrm>
          <a:prstGeom prst="rect">
            <a:avLst/>
          </a:prstGeom>
        </p:spPr>
      </p:pic>
    </p:spTree>
    <p:extLst>
      <p:ext uri="{BB962C8B-B14F-4D97-AF65-F5344CB8AC3E}">
        <p14:creationId xmlns:p14="http://schemas.microsoft.com/office/powerpoint/2010/main" val="1331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594664" y="1839969"/>
            <a:ext cx="5042811" cy="3693319"/>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Built-in connectivity to 260+ cloud services, files, databases, web APIs, etc.</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Azure investments including Logic Apps, API Management, AKS, Cognitive Services, SQL Azure, Cosmos DB, Azure Data Lake, SQL Data Warehouse</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your own custom connectors and on-premises sources </a:t>
            </a:r>
          </a:p>
        </p:txBody>
      </p:sp>
      <p:grpSp>
        <p:nvGrpSpPr>
          <p:cNvPr id="19" name="Group 18">
            <a:extLst>
              <a:ext uri="{FF2B5EF4-FFF2-40B4-BE49-F238E27FC236}">
                <a16:creationId xmlns:a16="http://schemas.microsoft.com/office/drawing/2014/main" id="{2472EDA8-6AC1-46CC-8748-F0AB7C02DC1E}"/>
              </a:ext>
            </a:extLst>
          </p:cNvPr>
          <p:cNvGrpSpPr>
            <a:grpSpLocks noChangeAspect="1"/>
          </p:cNvGrpSpPr>
          <p:nvPr/>
        </p:nvGrpSpPr>
        <p:grpSpPr>
          <a:xfrm>
            <a:off x="7754471" y="2994780"/>
            <a:ext cx="3933857" cy="3435290"/>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grpSp>
        <p:nvGrpSpPr>
          <p:cNvPr id="9" name="Group 8">
            <a:extLst>
              <a:ext uri="{FF2B5EF4-FFF2-40B4-BE49-F238E27FC236}">
                <a16:creationId xmlns:a16="http://schemas.microsoft.com/office/drawing/2014/main" id="{C865909E-4C33-474C-9448-403A3C5A0047}"/>
              </a:ext>
            </a:extLst>
          </p:cNvPr>
          <p:cNvGrpSpPr/>
          <p:nvPr/>
        </p:nvGrpSpPr>
        <p:grpSpPr>
          <a:xfrm>
            <a:off x="6096000" y="1513785"/>
            <a:ext cx="2968093" cy="3500652"/>
            <a:chOff x="146457" y="3002506"/>
            <a:chExt cx="2968093" cy="3500652"/>
          </a:xfrm>
        </p:grpSpPr>
        <p:grpSp>
          <p:nvGrpSpPr>
            <p:cNvPr id="10" name="Group 9">
              <a:extLst>
                <a:ext uri="{FF2B5EF4-FFF2-40B4-BE49-F238E27FC236}">
                  <a16:creationId xmlns:a16="http://schemas.microsoft.com/office/drawing/2014/main" id="{3B5E16AF-B1EE-43AB-87A3-03E6CB869058}"/>
                </a:ext>
              </a:extLst>
            </p:cNvPr>
            <p:cNvGrpSpPr/>
            <p:nvPr/>
          </p:nvGrpSpPr>
          <p:grpSpPr>
            <a:xfrm>
              <a:off x="146458" y="3082018"/>
              <a:ext cx="2968092" cy="3347497"/>
              <a:chOff x="-18950" y="3074907"/>
              <a:chExt cx="2968092" cy="3347497"/>
            </a:xfrm>
          </p:grpSpPr>
          <p:sp>
            <p:nvSpPr>
              <p:cNvPr id="15" name="TextBox 14">
                <a:extLst>
                  <a:ext uri="{FF2B5EF4-FFF2-40B4-BE49-F238E27FC236}">
                    <a16:creationId xmlns:a16="http://schemas.microsoft.com/office/drawing/2014/main" id="{ACF213C4-8D4A-4574-A01B-6634D043F855}"/>
                  </a:ext>
                </a:extLst>
              </p:cNvPr>
              <p:cNvSpPr txBox="1"/>
              <p:nvPr/>
            </p:nvSpPr>
            <p:spPr>
              <a:xfrm>
                <a:off x="-18950" y="5264472"/>
                <a:ext cx="1559206" cy="1025201"/>
              </a:xfrm>
              <a:prstGeom prst="rect">
                <a:avLst/>
              </a:prstGeom>
              <a:noFill/>
              <a:ln>
                <a:noFill/>
              </a:ln>
            </p:spPr>
            <p:txBody>
              <a:bodyPr wrap="non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Cloud Services, </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On-premise &amp;</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3</a:t>
                </a:r>
                <a:r>
                  <a:rPr kumimoji="0" lang="en-US" sz="1400" b="0" i="0" u="none" strike="noStrike" kern="1200" cap="none" spc="0" normalizeH="0" baseline="3000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rd</a:t>
                </a: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-party data</a:t>
                </a:r>
              </a:p>
            </p:txBody>
          </p:sp>
          <p:pic>
            <p:nvPicPr>
              <p:cNvPr id="16" name="Picture 15">
                <a:extLst>
                  <a:ext uri="{FF2B5EF4-FFF2-40B4-BE49-F238E27FC236}">
                    <a16:creationId xmlns:a16="http://schemas.microsoft.com/office/drawing/2014/main" id="{9E2D80DF-CB56-4766-B32F-3E9B7850AA53}"/>
                  </a:ext>
                </a:extLst>
              </p:cNvPr>
              <p:cNvPicPr>
                <a:picLocks noChangeAspect="1"/>
              </p:cNvPicPr>
              <p:nvPr/>
            </p:nvPicPr>
            <p:blipFill rotWithShape="1">
              <a:blip r:embed="rId5"/>
              <a:srcRect r="43578"/>
              <a:stretch/>
            </p:blipFill>
            <p:spPr>
              <a:xfrm>
                <a:off x="74160" y="3074907"/>
                <a:ext cx="2789763" cy="828000"/>
              </a:xfrm>
              <a:prstGeom prst="rect">
                <a:avLst/>
              </a:prstGeom>
              <a:ln>
                <a:noFill/>
              </a:ln>
            </p:spPr>
          </p:pic>
          <p:pic>
            <p:nvPicPr>
              <p:cNvPr id="17" name="Picture 16">
                <a:extLst>
                  <a:ext uri="{FF2B5EF4-FFF2-40B4-BE49-F238E27FC236}">
                    <a16:creationId xmlns:a16="http://schemas.microsoft.com/office/drawing/2014/main" id="{47CEC1DC-A320-44F6-BB76-E7C6DE050B59}"/>
                  </a:ext>
                </a:extLst>
              </p:cNvPr>
              <p:cNvPicPr>
                <a:picLocks noChangeAspect="1"/>
              </p:cNvPicPr>
              <p:nvPr/>
            </p:nvPicPr>
            <p:blipFill rotWithShape="1">
              <a:blip r:embed="rId5"/>
              <a:srcRect l="56422"/>
              <a:stretch/>
            </p:blipFill>
            <p:spPr>
              <a:xfrm>
                <a:off x="104522" y="3938112"/>
                <a:ext cx="2061030" cy="792000"/>
              </a:xfrm>
              <a:prstGeom prst="rect">
                <a:avLst/>
              </a:prstGeom>
              <a:ln>
                <a:noFill/>
              </a:ln>
            </p:spPr>
          </p:pic>
          <p:pic>
            <p:nvPicPr>
              <p:cNvPr id="22" name="Picture 21">
                <a:extLst>
                  <a:ext uri="{FF2B5EF4-FFF2-40B4-BE49-F238E27FC236}">
                    <a16:creationId xmlns:a16="http://schemas.microsoft.com/office/drawing/2014/main" id="{2A0004F4-D245-4374-B961-FC98630331FE}"/>
                  </a:ext>
                </a:extLst>
              </p:cNvPr>
              <p:cNvPicPr>
                <a:picLocks noChangeAspect="1"/>
              </p:cNvPicPr>
              <p:nvPr/>
            </p:nvPicPr>
            <p:blipFill rotWithShape="1">
              <a:blip r:embed="rId6"/>
              <a:srcRect l="14808" r="28869"/>
              <a:stretch/>
            </p:blipFill>
            <p:spPr>
              <a:xfrm>
                <a:off x="93118" y="4772239"/>
                <a:ext cx="2856024" cy="792000"/>
              </a:xfrm>
              <a:prstGeom prst="rect">
                <a:avLst/>
              </a:prstGeom>
              <a:ln>
                <a:noFill/>
              </a:ln>
            </p:spPr>
          </p:pic>
          <p:pic>
            <p:nvPicPr>
              <p:cNvPr id="23" name="Picture 22">
                <a:extLst>
                  <a:ext uri="{FF2B5EF4-FFF2-40B4-BE49-F238E27FC236}">
                    <a16:creationId xmlns:a16="http://schemas.microsoft.com/office/drawing/2014/main" id="{846B7662-C49B-4205-BB1E-9D7444124796}"/>
                  </a:ext>
                </a:extLst>
              </p:cNvPr>
              <p:cNvPicPr>
                <a:picLocks noChangeAspect="1"/>
              </p:cNvPicPr>
              <p:nvPr/>
            </p:nvPicPr>
            <p:blipFill rotWithShape="1">
              <a:blip r:embed="rId6"/>
              <a:srcRect r="86464"/>
              <a:stretch/>
            </p:blipFill>
            <p:spPr>
              <a:xfrm>
                <a:off x="2187380" y="3938112"/>
                <a:ext cx="686365" cy="792000"/>
              </a:xfrm>
              <a:prstGeom prst="rect">
                <a:avLst/>
              </a:prstGeom>
              <a:ln>
                <a:noFill/>
              </a:ln>
            </p:spPr>
          </p:pic>
          <p:pic>
            <p:nvPicPr>
              <p:cNvPr id="24" name="Picture 23">
                <a:extLst>
                  <a:ext uri="{FF2B5EF4-FFF2-40B4-BE49-F238E27FC236}">
                    <a16:creationId xmlns:a16="http://schemas.microsoft.com/office/drawing/2014/main" id="{5C90B375-40D1-4586-9F5E-365A46A05515}"/>
                  </a:ext>
                </a:extLst>
              </p:cNvPr>
              <p:cNvPicPr>
                <a:picLocks noChangeAspect="1"/>
              </p:cNvPicPr>
              <p:nvPr/>
            </p:nvPicPr>
            <p:blipFill rotWithShape="1">
              <a:blip r:embed="rId6"/>
              <a:srcRect l="71361"/>
              <a:stretch/>
            </p:blipFill>
            <p:spPr>
              <a:xfrm>
                <a:off x="735187" y="5630404"/>
                <a:ext cx="1452193" cy="792000"/>
              </a:xfrm>
              <a:prstGeom prst="rect">
                <a:avLst/>
              </a:prstGeom>
              <a:ln>
                <a:noFill/>
              </a:ln>
            </p:spPr>
          </p:pic>
        </p:grpSp>
        <p:sp>
          <p:nvSpPr>
            <p:cNvPr id="12" name="Rectangle 11">
              <a:extLst>
                <a:ext uri="{FF2B5EF4-FFF2-40B4-BE49-F238E27FC236}">
                  <a16:creationId xmlns:a16="http://schemas.microsoft.com/office/drawing/2014/main" id="{F2CCAA53-3468-41D8-AF20-EF83F92C3077}"/>
                </a:ext>
              </a:extLst>
            </p:cNvPr>
            <p:cNvSpPr/>
            <p:nvPr/>
          </p:nvSpPr>
          <p:spPr bwMode="auto">
            <a:xfrm>
              <a:off x="146457" y="3002506"/>
              <a:ext cx="2968093" cy="3500652"/>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GB" sz="1174"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5" name="Title 10">
            <a:extLst>
              <a:ext uri="{FF2B5EF4-FFF2-40B4-BE49-F238E27FC236}">
                <a16:creationId xmlns:a16="http://schemas.microsoft.com/office/drawing/2014/main" id="{84FD1001-907E-455F-A61A-F7DF188ED011}"/>
              </a:ext>
            </a:extLst>
          </p:cNvPr>
          <p:cNvSpPr txBox="1">
            <a:spLocks/>
          </p:cNvSpPr>
          <p:nvPr/>
        </p:nvSpPr>
        <p:spPr>
          <a:xfrm>
            <a:off x="1292208" y="558519"/>
            <a:ext cx="102118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8272">
                    <a:lumMod val="75000"/>
                  </a:srgbClr>
                </a:solidFill>
                <a:effectLst/>
                <a:uLnTx/>
                <a:uFillTx/>
                <a:latin typeface="Segoe UI Semibold"/>
                <a:ea typeface="+mn-ea"/>
                <a:cs typeface="Segoe UI" pitchFamily="34" charset="0"/>
              </a:rPr>
              <a:t>Data connectors: </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to all the data you need</a:t>
            </a:r>
          </a:p>
        </p:txBody>
      </p:sp>
      <p:grpSp>
        <p:nvGrpSpPr>
          <p:cNvPr id="26" name="Group 25">
            <a:extLst>
              <a:ext uri="{FF2B5EF4-FFF2-40B4-BE49-F238E27FC236}">
                <a16:creationId xmlns:a16="http://schemas.microsoft.com/office/drawing/2014/main" id="{83B08045-FF87-4A42-BB70-67FCB71413C9}"/>
              </a:ext>
            </a:extLst>
          </p:cNvPr>
          <p:cNvGrpSpPr/>
          <p:nvPr/>
        </p:nvGrpSpPr>
        <p:grpSpPr>
          <a:xfrm>
            <a:off x="505182" y="519302"/>
            <a:ext cx="574974" cy="632431"/>
            <a:chOff x="931863" y="1466850"/>
            <a:chExt cx="479425" cy="547995"/>
          </a:xfrm>
        </p:grpSpPr>
        <p:grpSp>
          <p:nvGrpSpPr>
            <p:cNvPr id="27" name="Group 26">
              <a:extLst>
                <a:ext uri="{FF2B5EF4-FFF2-40B4-BE49-F238E27FC236}">
                  <a16:creationId xmlns:a16="http://schemas.microsoft.com/office/drawing/2014/main" id="{BC0AAD20-C89C-4943-9C3C-D4915ADE4D03}"/>
                </a:ext>
              </a:extLst>
            </p:cNvPr>
            <p:cNvGrpSpPr/>
            <p:nvPr/>
          </p:nvGrpSpPr>
          <p:grpSpPr>
            <a:xfrm>
              <a:off x="1009952" y="1612901"/>
              <a:ext cx="329597" cy="263294"/>
              <a:chOff x="3807426" y="4520892"/>
              <a:chExt cx="4908981" cy="589170"/>
            </a:xfrm>
          </p:grpSpPr>
          <p:sp>
            <p:nvSpPr>
              <p:cNvPr id="31" name="Rectangle 42">
                <a:extLst>
                  <a:ext uri="{FF2B5EF4-FFF2-40B4-BE49-F238E27FC236}">
                    <a16:creationId xmlns:a16="http://schemas.microsoft.com/office/drawing/2014/main" id="{6AF87F8F-DBEB-4FF3-AF8A-F0D9D682109D}"/>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22225" cap="flat" cmpd="sng" algn="ctr">
                <a:solidFill>
                  <a:srgbClr val="50E6FF"/>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4FF53DCE-1134-4583-8DB2-E2BE5C31D4BB}"/>
                  </a:ext>
                </a:extLst>
              </p:cNvPr>
              <p:cNvCxnSpPr>
                <a:cxnSpLocks/>
              </p:cNvCxnSpPr>
              <p:nvPr/>
            </p:nvCxnSpPr>
            <p:spPr>
              <a:xfrm flipV="1">
                <a:off x="6261924" y="4520892"/>
                <a:ext cx="0" cy="286057"/>
              </a:xfrm>
              <a:prstGeom prst="line">
                <a:avLst/>
              </a:prstGeom>
              <a:noFill/>
              <a:ln w="22225" cap="flat" cmpd="sng" algn="ctr">
                <a:solidFill>
                  <a:srgbClr val="50E6FF"/>
                </a:solidFill>
                <a:prstDash val="solid"/>
                <a:miter lim="800000"/>
                <a:headEnd type="none"/>
                <a:tailEnd type="none"/>
              </a:ln>
              <a:effectLst/>
            </p:spPr>
          </p:cxnSp>
        </p:grpSp>
        <p:sp>
          <p:nvSpPr>
            <p:cNvPr id="28" name="Rectangle 27">
              <a:extLst>
                <a:ext uri="{FF2B5EF4-FFF2-40B4-BE49-F238E27FC236}">
                  <a16:creationId xmlns:a16="http://schemas.microsoft.com/office/drawing/2014/main" id="{4426DBCE-A841-4139-9B6E-3C957B1C0C7F}"/>
                </a:ext>
              </a:extLst>
            </p:cNvPr>
            <p:cNvSpPr/>
            <p:nvPr/>
          </p:nvSpPr>
          <p:spPr bwMode="auto">
            <a:xfrm>
              <a:off x="1100138" y="146685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D4B511D-40B4-451B-A94A-5E39ED5EBAD4}"/>
                </a:ext>
              </a:extLst>
            </p:cNvPr>
            <p:cNvSpPr/>
            <p:nvPr/>
          </p:nvSpPr>
          <p:spPr bwMode="auto">
            <a:xfrm>
              <a:off x="931863" y="1865617"/>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F8FE3DD-09DD-4BD2-96DB-86D1E8C486AD}"/>
                </a:ext>
              </a:extLst>
            </p:cNvPr>
            <p:cNvSpPr/>
            <p:nvPr/>
          </p:nvSpPr>
          <p:spPr bwMode="auto">
            <a:xfrm>
              <a:off x="1262063" y="186562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12413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35FB6-75F9-4511-8B19-C5D36202FAEA}"/>
              </a:ext>
            </a:extLst>
          </p:cNvPr>
          <p:cNvSpPr>
            <a:spLocks noGrp="1"/>
          </p:cNvSpPr>
          <p:nvPr>
            <p:ph type="title"/>
          </p:nvPr>
        </p:nvSpPr>
        <p:spPr>
          <a:xfrm>
            <a:off x="431800" y="2766218"/>
            <a:ext cx="5664200" cy="1325563"/>
          </a:xfrm>
        </p:spPr>
        <p:txBody>
          <a:bodyPr/>
          <a:lstStyle/>
          <a:p>
            <a:r>
              <a:rPr lang="en-GB" dirty="0"/>
              <a:t>Where does AI Fit In?</a:t>
            </a:r>
          </a:p>
        </p:txBody>
      </p:sp>
      <p:pic>
        <p:nvPicPr>
          <p:cNvPr id="7" name="Picture Placeholder 6" descr="A picture containing object, outdoor, sky, clock&#10;&#10;Description automatically generated">
            <a:extLst>
              <a:ext uri="{FF2B5EF4-FFF2-40B4-BE49-F238E27FC236}">
                <a16:creationId xmlns:a16="http://schemas.microsoft.com/office/drawing/2014/main" id="{001C59EF-9190-46A9-B726-FCF0422A8527}"/>
              </a:ext>
            </a:extLst>
          </p:cNvPr>
          <p:cNvPicPr>
            <a:picLocks noGrp="1" noChangeAspect="1"/>
          </p:cNvPicPr>
          <p:nvPr>
            <p:ph type="pic" sz="quarter" idx="12"/>
          </p:nvPr>
        </p:nvPicPr>
        <p:blipFill>
          <a:blip r:embed="rId2"/>
          <a:srcRect l="27587" r="27587"/>
          <a:stretch>
            <a:fillRect/>
          </a:stretch>
        </p:blipFill>
        <p:spPr>
          <a:xfrm>
            <a:off x="6713538" y="0"/>
            <a:ext cx="5478462" cy="6858000"/>
          </a:xfrm>
          <a:prstGeom prst="rect">
            <a:avLst/>
          </a:prstGeom>
        </p:spPr>
      </p:pic>
    </p:spTree>
    <p:extLst>
      <p:ext uri="{BB962C8B-B14F-4D97-AF65-F5344CB8AC3E}">
        <p14:creationId xmlns:p14="http://schemas.microsoft.com/office/powerpoint/2010/main" val="1691733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4825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AI is FAR too complicated and will never have a relevant use case to start maximising on the capabilities of AI.</a:t>
            </a:r>
          </a:p>
        </p:txBody>
      </p:sp>
      <p:pic>
        <p:nvPicPr>
          <p:cNvPr id="11" name="Picture Placeholder 10">
            <a:extLst>
              <a:ext uri="{FF2B5EF4-FFF2-40B4-BE49-F238E27FC236}">
                <a16:creationId xmlns:a16="http://schemas.microsoft.com/office/drawing/2014/main" id="{653E216E-B8EC-4611-891C-A9B6348CC1C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7533" r="27533"/>
          <a:stretch/>
        </p:blipFill>
        <p:spPr>
          <a:xfrm>
            <a:off x="6713538" y="0"/>
            <a:ext cx="5478462" cy="6858000"/>
          </a:xfrm>
          <a:prstGeom prst="rect">
            <a:avLst/>
          </a:prstGeom>
        </p:spPr>
      </p:pic>
    </p:spTree>
    <p:extLst>
      <p:ext uri="{BB962C8B-B14F-4D97-AF65-F5344CB8AC3E}">
        <p14:creationId xmlns:p14="http://schemas.microsoft.com/office/powerpoint/2010/main" val="333791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they don’t have the skills internally or headcount to leverage AI tools.</a:t>
            </a:r>
          </a:p>
        </p:txBody>
      </p:sp>
      <p:pic>
        <p:nvPicPr>
          <p:cNvPr id="7" name="Picture Placeholder 6" descr="A group of people sitting at a desk in front of a computer&#10;&#10;Description automatically generated">
            <a:extLst>
              <a:ext uri="{FF2B5EF4-FFF2-40B4-BE49-F238E27FC236}">
                <a16:creationId xmlns:a16="http://schemas.microsoft.com/office/drawing/2014/main" id="{35071071-AFC5-43F2-932A-4150365103C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4038" r="24038"/>
          <a:stretch/>
        </p:blipFill>
        <p:spPr>
          <a:xfrm>
            <a:off x="6713538" y="0"/>
            <a:ext cx="5478462" cy="6858000"/>
          </a:xfrm>
          <a:prstGeom prst="rect">
            <a:avLst/>
          </a:prstGeom>
        </p:spPr>
      </p:pic>
    </p:spTree>
    <p:extLst>
      <p:ext uri="{BB962C8B-B14F-4D97-AF65-F5344CB8AC3E}">
        <p14:creationId xmlns:p14="http://schemas.microsoft.com/office/powerpoint/2010/main" val="95406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AI often scares organisations and their people because it is perceived as a mystery and something people can’t understand.</a:t>
            </a:r>
          </a:p>
        </p:txBody>
      </p:sp>
      <p:pic>
        <p:nvPicPr>
          <p:cNvPr id="2050" name="Picture 2" descr="Image result for skynet">
            <a:extLst>
              <a:ext uri="{FF2B5EF4-FFF2-40B4-BE49-F238E27FC236}">
                <a16:creationId xmlns:a16="http://schemas.microsoft.com/office/drawing/2014/main" id="{BA4C24C2-A10D-4C8E-BAA8-0197D6A8D5EC}"/>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27548" r="275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net">
            <a:extLst>
              <a:ext uri="{FF2B5EF4-FFF2-40B4-BE49-F238E27FC236}">
                <a16:creationId xmlns:a16="http://schemas.microsoft.com/office/drawing/2014/main" id="{F18CE362-D54C-42E6-98E4-0AB3D0BD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108" y="4109416"/>
            <a:ext cx="2748584" cy="274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6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idx="4294967295"/>
          </p:nvPr>
        </p:nvSpPr>
        <p:spPr>
          <a:xfrm>
            <a:off x="1175631" y="593758"/>
            <a:ext cx="9885363" cy="554037"/>
          </a:xfrm>
        </p:spPr>
        <p:txBody>
          <a:bodyPr>
            <a:normAutofit/>
          </a:bodyPr>
          <a:lstStyle/>
          <a:p>
            <a:r>
              <a:rPr lang="en-US" dirty="0">
                <a:solidFill>
                  <a:srgbClr val="76BCB3"/>
                </a:solidFill>
              </a:rPr>
              <a:t>AI Builder: </a:t>
            </a:r>
            <a:r>
              <a:rPr lang="en-US" dirty="0"/>
              <a:t>low code AI for apps and processes</a:t>
            </a:r>
          </a:p>
        </p:txBody>
      </p:sp>
      <p:sp>
        <p:nvSpPr>
          <p:cNvPr id="35" name="TextBox 34">
            <a:extLst>
              <a:ext uri="{FF2B5EF4-FFF2-40B4-BE49-F238E27FC236}">
                <a16:creationId xmlns:a16="http://schemas.microsoft.com/office/drawing/2014/main" id="{A23A77C2-6FEB-49F7-BD10-5A730FA9E86C}"/>
              </a:ext>
            </a:extLst>
          </p:cNvPr>
          <p:cNvSpPr txBox="1"/>
          <p:nvPr/>
        </p:nvSpPr>
        <p:spPr>
          <a:xfrm>
            <a:off x="1741934" y="1558582"/>
            <a:ext cx="10815270" cy="27699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code AI solutions for Power Platform leveraging the power of Azure AI</a:t>
            </a:r>
          </a:p>
        </p:txBody>
      </p:sp>
      <p:grpSp>
        <p:nvGrpSpPr>
          <p:cNvPr id="53" name="Group 52">
            <a:extLst>
              <a:ext uri="{FF2B5EF4-FFF2-40B4-BE49-F238E27FC236}">
                <a16:creationId xmlns:a16="http://schemas.microsoft.com/office/drawing/2014/main" id="{C611B158-AAE5-409B-822E-6A9B0F157F71}"/>
              </a:ext>
            </a:extLst>
          </p:cNvPr>
          <p:cNvGrpSpPr/>
          <p:nvPr/>
        </p:nvGrpSpPr>
        <p:grpSpPr>
          <a:xfrm>
            <a:off x="309305" y="593758"/>
            <a:ext cx="581085" cy="553997"/>
            <a:chOff x="5240279" y="3953634"/>
            <a:chExt cx="1033226" cy="1082357"/>
          </a:xfrm>
        </p:grpSpPr>
        <p:sp>
          <p:nvSpPr>
            <p:cNvPr id="58" name="Oval 57">
              <a:extLst>
                <a:ext uri="{FF2B5EF4-FFF2-40B4-BE49-F238E27FC236}">
                  <a16:creationId xmlns:a16="http://schemas.microsoft.com/office/drawing/2014/main" id="{4BA7E0C3-3470-43FB-B3ED-46FC7312883C}"/>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9379BD63-D18B-40C4-A1A2-4FC46FB9C02C}"/>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72640B86-BC68-49CF-AD75-2D19ECB22B17}"/>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C47AB27C-B846-40BE-BE66-60EE859F4147}"/>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5094ECE-C9EC-4839-82F0-7295E037D171}"/>
              </a:ext>
            </a:extLst>
          </p:cNvPr>
          <p:cNvGrpSpPr/>
          <p:nvPr/>
        </p:nvGrpSpPr>
        <p:grpSpPr>
          <a:xfrm>
            <a:off x="720614" y="2633606"/>
            <a:ext cx="10854803" cy="3538621"/>
            <a:chOff x="720920" y="1773296"/>
            <a:chExt cx="10398609" cy="3073604"/>
          </a:xfrm>
        </p:grpSpPr>
        <p:sp>
          <p:nvSpPr>
            <p:cNvPr id="40" name="Text Placeholder 11">
              <a:extLst>
                <a:ext uri="{FF2B5EF4-FFF2-40B4-BE49-F238E27FC236}">
                  <a16:creationId xmlns:a16="http://schemas.microsoft.com/office/drawing/2014/main" id="{5F47B716-6824-43BE-9D1A-D8742FD1A5F6}"/>
                </a:ext>
              </a:extLst>
            </p:cNvPr>
            <p:cNvSpPr txBox="1">
              <a:spLocks/>
            </p:cNvSpPr>
            <p:nvPr/>
          </p:nvSpPr>
          <p:spPr>
            <a:xfrm>
              <a:off x="906990" y="3862015"/>
              <a:ext cx="2220839" cy="73866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Binary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Predict and classify fields in CDS</a:t>
              </a:r>
            </a:p>
          </p:txBody>
        </p:sp>
        <p:sp>
          <p:nvSpPr>
            <p:cNvPr id="41" name="Text Placeholder 11">
              <a:extLst>
                <a:ext uri="{FF2B5EF4-FFF2-40B4-BE49-F238E27FC236}">
                  <a16:creationId xmlns:a16="http://schemas.microsoft.com/office/drawing/2014/main" id="{6BF99F01-8CC3-41D5-AF85-A52787D12043}"/>
                </a:ext>
              </a:extLst>
            </p:cNvPr>
            <p:cNvSpPr txBox="1">
              <a:spLocks/>
            </p:cNvSpPr>
            <p:nvPr/>
          </p:nvSpPr>
          <p:spPr>
            <a:xfrm>
              <a:off x="3519561" y="3862015"/>
              <a:ext cx="206118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Forms Processing</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Extract structured data from digital paper, PDFs, and forms</a:t>
              </a:r>
            </a:p>
          </p:txBody>
        </p:sp>
        <p:sp>
          <p:nvSpPr>
            <p:cNvPr id="42" name="Text Placeholder 11">
              <a:extLst>
                <a:ext uri="{FF2B5EF4-FFF2-40B4-BE49-F238E27FC236}">
                  <a16:creationId xmlns:a16="http://schemas.microsoft.com/office/drawing/2014/main" id="{DFF52F3B-271B-4D73-978F-2F85072C594C}"/>
                </a:ext>
              </a:extLst>
            </p:cNvPr>
            <p:cNvSpPr txBox="1">
              <a:spLocks/>
            </p:cNvSpPr>
            <p:nvPr/>
          </p:nvSpPr>
          <p:spPr>
            <a:xfrm>
              <a:off x="6096000" y="3862015"/>
              <a:ext cx="2191657"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Object Detection</a:t>
              </a:r>
              <a:r>
                <a:rPr kumimoji="0" lang="en-US" sz="1600" b="0"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Detect any object (via custom training) through camera or image control</a:t>
              </a:r>
            </a:p>
          </p:txBody>
        </p:sp>
        <p:sp>
          <p:nvSpPr>
            <p:cNvPr id="43" name="Text Placeholder 11">
              <a:extLst>
                <a:ext uri="{FF2B5EF4-FFF2-40B4-BE49-F238E27FC236}">
                  <a16:creationId xmlns:a16="http://schemas.microsoft.com/office/drawing/2014/main" id="{2C62047A-30E1-421D-9F81-D5A6ACACF625}"/>
                </a:ext>
              </a:extLst>
            </p:cNvPr>
            <p:cNvSpPr txBox="1">
              <a:spLocks/>
            </p:cNvSpPr>
            <p:nvPr/>
          </p:nvSpPr>
          <p:spPr>
            <a:xfrm>
              <a:off x="8773886" y="3862014"/>
              <a:ext cx="179977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Text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Classify, group and categorize any text in CDS</a:t>
              </a:r>
            </a:p>
          </p:txBody>
        </p:sp>
        <p:pic>
          <p:nvPicPr>
            <p:cNvPr id="44" name="Picture 3">
              <a:extLst>
                <a:ext uri="{FF2B5EF4-FFF2-40B4-BE49-F238E27FC236}">
                  <a16:creationId xmlns:a16="http://schemas.microsoft.com/office/drawing/2014/main" id="{BF6FE673-5068-4D47-A369-62F0B5F74E87}"/>
                </a:ext>
              </a:extLst>
            </p:cNvPr>
            <p:cNvPicPr>
              <a:picLocks noChangeAspect="1"/>
            </p:cNvPicPr>
            <p:nvPr/>
          </p:nvPicPr>
          <p:blipFill>
            <a:blip r:embed="rId3"/>
            <a:stretch>
              <a:fillRect/>
            </a:stretch>
          </p:blipFill>
          <p:spPr>
            <a:xfrm>
              <a:off x="720920" y="1773296"/>
              <a:ext cx="10398609" cy="1986069"/>
            </a:xfrm>
            <a:prstGeom prst="rect">
              <a:avLst/>
            </a:prstGeom>
          </p:spPr>
        </p:pic>
      </p:grpSp>
      <p:sp>
        <p:nvSpPr>
          <p:cNvPr id="3" name="Rectangle 2">
            <a:extLst>
              <a:ext uri="{FF2B5EF4-FFF2-40B4-BE49-F238E27FC236}">
                <a16:creationId xmlns:a16="http://schemas.microsoft.com/office/drawing/2014/main" id="{49EB8DA8-0854-4E27-B799-7B9DB5FDAC85}"/>
              </a:ext>
            </a:extLst>
          </p:cNvPr>
          <p:cNvSpPr/>
          <p:nvPr/>
        </p:nvSpPr>
        <p:spPr>
          <a:xfrm>
            <a:off x="1658868" y="1933185"/>
            <a:ext cx="10750772" cy="369332"/>
          </a:xfrm>
          <a:prstGeom prst="rect">
            <a:avLst/>
          </a:prstGeom>
        </p:spPr>
        <p:txBody>
          <a:bodyPr wrap="square">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Natively integrated with Common Data Service + Data Connectors</a:t>
            </a:r>
          </a:p>
        </p:txBody>
      </p:sp>
    </p:spTree>
    <p:extLst>
      <p:ext uri="{BB962C8B-B14F-4D97-AF65-F5344CB8AC3E}">
        <p14:creationId xmlns:p14="http://schemas.microsoft.com/office/powerpoint/2010/main" val="20147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8E9-E339-4BE3-93AC-5D10FD8EA3AB}"/>
              </a:ext>
            </a:extLst>
          </p:cNvPr>
          <p:cNvSpPr>
            <a:spLocks noGrp="1"/>
          </p:cNvSpPr>
          <p:nvPr>
            <p:ph type="title"/>
          </p:nvPr>
        </p:nvSpPr>
        <p:spPr>
          <a:xfrm>
            <a:off x="588263" y="2979539"/>
            <a:ext cx="4167887" cy="553998"/>
          </a:xfrm>
        </p:spPr>
        <p:txBody>
          <a:bodyPr/>
          <a:lstStyle/>
          <a:p>
            <a:r>
              <a:rPr lang="en-GB" dirty="0"/>
              <a:t>Getting Started</a:t>
            </a:r>
          </a:p>
        </p:txBody>
      </p:sp>
    </p:spTree>
    <p:extLst>
      <p:ext uri="{BB962C8B-B14F-4D97-AF65-F5344CB8AC3E}">
        <p14:creationId xmlns:p14="http://schemas.microsoft.com/office/powerpoint/2010/main" val="75545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D85AB300-2C0F-40BD-B788-7089C2296AB4}"/>
              </a:ext>
            </a:extLst>
          </p:cNvPr>
          <p:cNvSpPr/>
          <p:nvPr/>
        </p:nvSpPr>
        <p:spPr bwMode="auto">
          <a:xfrm flipH="1">
            <a:off x="441073" y="1010864"/>
            <a:ext cx="11319808" cy="3668951"/>
          </a:xfrm>
          <a:prstGeom prst="rtTriangl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3830BD7-A66B-4A71-9734-659A98E5D996}"/>
              </a:ext>
            </a:extLst>
          </p:cNvPr>
          <p:cNvCxnSpPr>
            <a:cxnSpLocks/>
          </p:cNvCxnSpPr>
          <p:nvPr/>
        </p:nvCxnSpPr>
        <p:spPr>
          <a:xfrm flipH="1">
            <a:off x="428007" y="4679814"/>
            <a:ext cx="11515079" cy="0"/>
          </a:xfrm>
          <a:prstGeom prst="line">
            <a:avLst/>
          </a:prstGeom>
          <a:ln w="25400" cap="rnd">
            <a:solidFill>
              <a:srgbClr val="000000"/>
            </a:solidFill>
            <a:headEnd type="arrow" w="lg" len="lg"/>
            <a:tailEnd type="none"/>
          </a:ln>
        </p:spPr>
        <p:style>
          <a:lnRef idx="1">
            <a:schemeClr val="accent4"/>
          </a:lnRef>
          <a:fillRef idx="0">
            <a:schemeClr val="accent4"/>
          </a:fillRef>
          <a:effectRef idx="0">
            <a:schemeClr val="accent4"/>
          </a:effectRef>
          <a:fontRef idx="minor">
            <a:schemeClr val="tx1"/>
          </a:fontRef>
        </p:style>
      </p:cxnSp>
      <p:grpSp>
        <p:nvGrpSpPr>
          <p:cNvPr id="9" name="Group 8">
            <a:extLst>
              <a:ext uri="{FF2B5EF4-FFF2-40B4-BE49-F238E27FC236}">
                <a16:creationId xmlns:a16="http://schemas.microsoft.com/office/drawing/2014/main" id="{D93BC74C-0E36-4803-BCE2-9E738C93FDF6}"/>
              </a:ext>
            </a:extLst>
          </p:cNvPr>
          <p:cNvGrpSpPr/>
          <p:nvPr/>
        </p:nvGrpSpPr>
        <p:grpSpPr>
          <a:xfrm>
            <a:off x="4762304" y="2014897"/>
            <a:ext cx="2669004" cy="3677601"/>
            <a:chOff x="4762113" y="2014696"/>
            <a:chExt cx="2669383" cy="3678122"/>
          </a:xfrm>
        </p:grpSpPr>
        <p:sp>
          <p:nvSpPr>
            <p:cNvPr id="57" name="TextBox 56">
              <a:extLst>
                <a:ext uri="{FF2B5EF4-FFF2-40B4-BE49-F238E27FC236}">
                  <a16:creationId xmlns:a16="http://schemas.microsoft.com/office/drawing/2014/main" id="{EC3B51D9-3C10-4C0C-A90E-0A194170B8E9}"/>
                </a:ext>
              </a:extLst>
            </p:cNvPr>
            <p:cNvSpPr txBox="1"/>
            <p:nvPr/>
          </p:nvSpPr>
          <p:spPr>
            <a:xfrm>
              <a:off x="5294843"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Advanced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grpSp>
          <p:nvGrpSpPr>
            <p:cNvPr id="8" name="Group 7">
              <a:extLst>
                <a:ext uri="{FF2B5EF4-FFF2-40B4-BE49-F238E27FC236}">
                  <a16:creationId xmlns:a16="http://schemas.microsoft.com/office/drawing/2014/main" id="{80933E25-44F6-46E3-90CF-DE8980C892F4}"/>
                </a:ext>
              </a:extLst>
            </p:cNvPr>
            <p:cNvGrpSpPr/>
            <p:nvPr/>
          </p:nvGrpSpPr>
          <p:grpSpPr>
            <a:xfrm>
              <a:off x="4762113" y="2014696"/>
              <a:ext cx="2669383" cy="3121958"/>
              <a:chOff x="4762113" y="2014696"/>
              <a:chExt cx="2669383" cy="3121958"/>
            </a:xfrm>
          </p:grpSpPr>
          <p:cxnSp>
            <p:nvCxnSpPr>
              <p:cNvPr id="55" name="Straight Connector 54">
                <a:extLst>
                  <a:ext uri="{FF2B5EF4-FFF2-40B4-BE49-F238E27FC236}">
                    <a16:creationId xmlns:a16="http://schemas.microsoft.com/office/drawing/2014/main" id="{E23E364A-3541-4077-BDED-FF42C2B6D520}"/>
                  </a:ext>
                </a:extLst>
              </p:cNvPr>
              <p:cNvCxnSpPr>
                <a:cxnSpLocks/>
              </p:cNvCxnSpPr>
              <p:nvPr/>
            </p:nvCxnSpPr>
            <p:spPr>
              <a:xfrm flipH="1" flipV="1">
                <a:off x="6095470" y="3381059"/>
                <a:ext cx="6156"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BF22F44-9E41-4618-A74A-7C553600B315}"/>
                  </a:ext>
                </a:extLst>
              </p:cNvPr>
              <p:cNvGrpSpPr/>
              <p:nvPr/>
            </p:nvGrpSpPr>
            <p:grpSpPr>
              <a:xfrm>
                <a:off x="4762113" y="2014696"/>
                <a:ext cx="2669383" cy="1668366"/>
                <a:chOff x="4856810" y="1806688"/>
                <a:chExt cx="2722910" cy="1701820"/>
              </a:xfrm>
            </p:grpSpPr>
            <p:pic>
              <p:nvPicPr>
                <p:cNvPr id="61" name="Picture 2" descr="Machine generated alternative text:&#10;Daily Reports &#10;Report &#10;Date &#10;IT o &#10;1/9/2018 &#10;Day Type &#10;FieldVisits &#10;Double &#10;Visit &#10;Doctors Visits &#10;edba &#10;No &#10;Area &#10;Ggg &#10;Select Date before entering visits: &#10;Total Visits: 1 &#10;Comments from Supervisor &#10;o r Name &#10;Samples &#10;tem Name &#10;Aylide Img &#10;ain Prod &#10;Aylide &#10;armacy Notes &#10;eminder ro u &#10;Nexquin &#10;Interest &#10;Pharmacy Visits &#10;* &#10;* &#10;Pharmacy &#10;Select Pharmacy &#10;Feedback ">
                  <a:extLst>
                    <a:ext uri="{FF2B5EF4-FFF2-40B4-BE49-F238E27FC236}">
                      <a16:creationId xmlns:a16="http://schemas.microsoft.com/office/drawing/2014/main" id="{09C02549-FC9B-4B60-8941-ECABE48D1C4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50773" y="2085725"/>
                  <a:ext cx="1732137" cy="990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F247DF6C-469E-4746-AAB0-75929A7AD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810" y="1806688"/>
                  <a:ext cx="2722910" cy="1701820"/>
                </a:xfrm>
                <a:prstGeom prst="rect">
                  <a:avLst/>
                </a:prstGeom>
              </p:spPr>
            </p:pic>
          </p:grpSp>
          <p:pic>
            <p:nvPicPr>
              <p:cNvPr id="44" name="Picture 43" descr="A person wearing a suit and tie&#10;&#10;Description generated with very high confidence">
                <a:extLst>
                  <a:ext uri="{FF2B5EF4-FFF2-40B4-BE49-F238E27FC236}">
                    <a16:creationId xmlns:a16="http://schemas.microsoft.com/office/drawing/2014/main" id="{E64D4CA4-AFCA-4EB0-8BAF-A74CFEFAA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4826" y="4059683"/>
                <a:ext cx="1076971" cy="1076971"/>
              </a:xfrm>
              <a:prstGeom prst="ellipse">
                <a:avLst/>
              </a:prstGeom>
              <a:ln w="12700">
                <a:solidFill>
                  <a:srgbClr val="000000"/>
                </a:solidFill>
              </a:ln>
            </p:spPr>
          </p:pic>
        </p:grpSp>
      </p:grpSp>
      <p:grpSp>
        <p:nvGrpSpPr>
          <p:cNvPr id="12" name="Group 11">
            <a:extLst>
              <a:ext uri="{FF2B5EF4-FFF2-40B4-BE49-F238E27FC236}">
                <a16:creationId xmlns:a16="http://schemas.microsoft.com/office/drawing/2014/main" id="{2B8E6E1C-0C86-4BC4-B79A-44D6C8C028DD}"/>
              </a:ext>
            </a:extLst>
          </p:cNvPr>
          <p:cNvGrpSpPr/>
          <p:nvPr/>
        </p:nvGrpSpPr>
        <p:grpSpPr>
          <a:xfrm>
            <a:off x="7185760" y="1589354"/>
            <a:ext cx="2669004" cy="4103144"/>
            <a:chOff x="7330005" y="2239295"/>
            <a:chExt cx="2722910" cy="4186014"/>
          </a:xfrm>
        </p:grpSpPr>
        <p:cxnSp>
          <p:nvCxnSpPr>
            <p:cNvPr id="56" name="Straight Connector 55">
              <a:extLst>
                <a:ext uri="{FF2B5EF4-FFF2-40B4-BE49-F238E27FC236}">
                  <a16:creationId xmlns:a16="http://schemas.microsoft.com/office/drawing/2014/main" id="{9BFBB0E5-ACDE-41F8-A487-B9D780D11FFF}"/>
                </a:ext>
              </a:extLst>
            </p:cNvPr>
            <p:cNvCxnSpPr>
              <a:cxnSpLocks/>
            </p:cNvCxnSpPr>
            <p:nvPr/>
          </p:nvCxnSpPr>
          <p:spPr>
            <a:xfrm flipV="1">
              <a:off x="8699933" y="3671455"/>
              <a:ext cx="0" cy="1297374"/>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AC7B8D6-03C9-4602-908F-E930B04D8C28}"/>
                </a:ext>
              </a:extLst>
            </p:cNvPr>
            <p:cNvGrpSpPr/>
            <p:nvPr/>
          </p:nvGrpSpPr>
          <p:grpSpPr>
            <a:xfrm>
              <a:off x="7330005" y="2239295"/>
              <a:ext cx="2722910" cy="1701820"/>
              <a:chOff x="7329212" y="1140708"/>
              <a:chExt cx="2722910" cy="1701820"/>
            </a:xfrm>
          </p:grpSpPr>
          <p:pic>
            <p:nvPicPr>
              <p:cNvPr id="68" name="Picture 67" descr="Screen Clipping">
                <a:extLst>
                  <a:ext uri="{FF2B5EF4-FFF2-40B4-BE49-F238E27FC236}">
                    <a16:creationId xmlns:a16="http://schemas.microsoft.com/office/drawing/2014/main" id="{15AADFE8-1528-4C8B-8AFC-84FFA3C8B3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75" y="1415776"/>
                <a:ext cx="1727749" cy="1007091"/>
              </a:xfrm>
              <a:prstGeom prst="rect">
                <a:avLst/>
              </a:prstGeom>
            </p:spPr>
          </p:pic>
          <p:pic>
            <p:nvPicPr>
              <p:cNvPr id="89" name="Picture 88">
                <a:extLst>
                  <a:ext uri="{FF2B5EF4-FFF2-40B4-BE49-F238E27FC236}">
                    <a16:creationId xmlns:a16="http://schemas.microsoft.com/office/drawing/2014/main" id="{F1EBB1B1-4722-4393-9BF1-D2DE2B4D3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12" y="1140708"/>
                <a:ext cx="2722910" cy="1701820"/>
              </a:xfrm>
              <a:prstGeom prst="rect">
                <a:avLst/>
              </a:prstGeom>
            </p:spPr>
          </p:pic>
        </p:grpSp>
        <p:sp>
          <p:nvSpPr>
            <p:cNvPr id="64" name="TextBox 63">
              <a:extLst>
                <a:ext uri="{FF2B5EF4-FFF2-40B4-BE49-F238E27FC236}">
                  <a16:creationId xmlns:a16="http://schemas.microsoft.com/office/drawing/2014/main" id="{8EC02F02-8856-4764-92C9-61FD7E016ECC}"/>
                </a:ext>
              </a:extLst>
            </p:cNvPr>
            <p:cNvSpPr txBox="1"/>
            <p:nvPr/>
          </p:nvSpPr>
          <p:spPr>
            <a:xfrm>
              <a:off x="7876973"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Mission critical LOB apps</a:t>
              </a:r>
            </a:p>
          </p:txBody>
        </p:sp>
        <p:pic>
          <p:nvPicPr>
            <p:cNvPr id="45" name="Picture 2" descr="Image result for evan chaki">
              <a:extLst>
                <a:ext uri="{FF2B5EF4-FFF2-40B4-BE49-F238E27FC236}">
                  <a16:creationId xmlns:a16="http://schemas.microsoft.com/office/drawing/2014/main" id="{BD8EB862-240F-43BF-8763-A52EC9537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9942" y="4759418"/>
              <a:ext cx="1098568" cy="1098568"/>
            </a:xfrm>
            <a:prstGeom prst="ellipse">
              <a:avLst/>
            </a:prstGeom>
            <a:noFill/>
            <a:ln w="12700">
              <a:solidFill>
                <a:srgbClr val="000000"/>
              </a:solidFill>
            </a:ln>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E136B83-89E0-41D4-931A-B81F08E15915}"/>
              </a:ext>
            </a:extLst>
          </p:cNvPr>
          <p:cNvGrpSpPr/>
          <p:nvPr/>
        </p:nvGrpSpPr>
        <p:grpSpPr>
          <a:xfrm>
            <a:off x="9609218" y="2014897"/>
            <a:ext cx="2669004" cy="3677601"/>
            <a:chOff x="9609715" y="2014696"/>
            <a:chExt cx="2669383" cy="3678122"/>
          </a:xfrm>
        </p:grpSpPr>
        <p:cxnSp>
          <p:nvCxnSpPr>
            <p:cNvPr id="83" name="Straight Connector 82">
              <a:extLst>
                <a:ext uri="{FF2B5EF4-FFF2-40B4-BE49-F238E27FC236}">
                  <a16:creationId xmlns:a16="http://schemas.microsoft.com/office/drawing/2014/main" id="{F4ABF347-C2E7-4A9E-B6BE-D60DC6632F00}"/>
                </a:ext>
              </a:extLst>
            </p:cNvPr>
            <p:cNvCxnSpPr>
              <a:cxnSpLocks/>
            </p:cNvCxnSpPr>
            <p:nvPr/>
          </p:nvCxnSpPr>
          <p:spPr>
            <a:xfrm flipV="1">
              <a:off x="10956197" y="3381059"/>
              <a:ext cx="0"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076E94B-0D28-4F09-AA16-D0EA7DE74338}"/>
                </a:ext>
              </a:extLst>
            </p:cNvPr>
            <p:cNvGrpSpPr/>
            <p:nvPr/>
          </p:nvGrpSpPr>
          <p:grpSpPr>
            <a:xfrm>
              <a:off x="9609715" y="2014696"/>
              <a:ext cx="2669383" cy="1668366"/>
              <a:chOff x="9801616" y="474728"/>
              <a:chExt cx="2722910" cy="1701820"/>
            </a:xfrm>
          </p:grpSpPr>
          <p:pic>
            <p:nvPicPr>
              <p:cNvPr id="75" name="Picture 74">
                <a:extLst>
                  <a:ext uri="{FF2B5EF4-FFF2-40B4-BE49-F238E27FC236}">
                    <a16:creationId xmlns:a16="http://schemas.microsoft.com/office/drawing/2014/main" id="{081314AE-B2F6-4FAD-A83A-2BC8DF9E446F}"/>
                  </a:ext>
                </a:extLst>
              </p:cNvPr>
              <p:cNvPicPr>
                <a:picLocks noChangeAspect="1"/>
              </p:cNvPicPr>
              <p:nvPr/>
            </p:nvPicPr>
            <p:blipFill>
              <a:blip r:embed="rId8"/>
              <a:stretch>
                <a:fillRect/>
              </a:stretch>
            </p:blipFill>
            <p:spPr>
              <a:xfrm>
                <a:off x="10285160" y="748106"/>
                <a:ext cx="1745472" cy="1054335"/>
              </a:xfrm>
              <a:prstGeom prst="rect">
                <a:avLst/>
              </a:prstGeom>
            </p:spPr>
          </p:pic>
          <p:pic>
            <p:nvPicPr>
              <p:cNvPr id="90" name="Picture 89">
                <a:extLst>
                  <a:ext uri="{FF2B5EF4-FFF2-40B4-BE49-F238E27FC236}">
                    <a16:creationId xmlns:a16="http://schemas.microsoft.com/office/drawing/2014/main" id="{B13A61C3-E32B-4E29-A8F4-4D63AC3113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1616" y="474728"/>
                <a:ext cx="2722910" cy="1701820"/>
              </a:xfrm>
              <a:prstGeom prst="rect">
                <a:avLst/>
              </a:prstGeom>
            </p:spPr>
          </p:pic>
        </p:grpSp>
        <p:sp>
          <p:nvSpPr>
            <p:cNvPr id="71" name="TextBox 70">
              <a:extLst>
                <a:ext uri="{FF2B5EF4-FFF2-40B4-BE49-F238E27FC236}">
                  <a16:creationId xmlns:a16="http://schemas.microsoft.com/office/drawing/2014/main" id="{DD20866D-3C57-4C67-85AA-A713B6852467}"/>
                </a:ext>
              </a:extLst>
            </p:cNvPr>
            <p:cNvSpPr txBox="1"/>
            <p:nvPr/>
          </p:nvSpPr>
          <p:spPr>
            <a:xfrm>
              <a:off x="10149414"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Horizontal,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end-to-end apps</a:t>
              </a:r>
            </a:p>
          </p:txBody>
        </p:sp>
        <p:pic>
          <p:nvPicPr>
            <p:cNvPr id="7" name="Picture 6">
              <a:extLst>
                <a:ext uri="{FF2B5EF4-FFF2-40B4-BE49-F238E27FC236}">
                  <a16:creationId xmlns:a16="http://schemas.microsoft.com/office/drawing/2014/main" id="{69C0D175-0219-49DB-9D84-4793AC9D2724}"/>
                </a:ext>
              </a:extLst>
            </p:cNvPr>
            <p:cNvPicPr>
              <a:picLocks noChangeAspect="1"/>
            </p:cNvPicPr>
            <p:nvPr/>
          </p:nvPicPr>
          <p:blipFill>
            <a:blip r:embed="rId9"/>
            <a:stretch>
              <a:fillRect/>
            </a:stretch>
          </p:blipFill>
          <p:spPr>
            <a:xfrm>
              <a:off x="10381032" y="4033658"/>
              <a:ext cx="1163496" cy="1132592"/>
            </a:xfrm>
            <a:prstGeom prst="ellipse">
              <a:avLst/>
            </a:prstGeom>
            <a:ln w="12700" cap="rnd">
              <a:solidFill>
                <a:srgbClr val="000000"/>
              </a:solidFill>
            </a:ln>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A709686D-9A36-4EC5-A137-39D2C67D454E}"/>
              </a:ext>
            </a:extLst>
          </p:cNvPr>
          <p:cNvGrpSpPr/>
          <p:nvPr/>
        </p:nvGrpSpPr>
        <p:grpSpPr>
          <a:xfrm>
            <a:off x="-84608" y="2014896"/>
            <a:ext cx="2669004" cy="3677601"/>
            <a:chOff x="-87201" y="2673433"/>
            <a:chExt cx="2722910" cy="3751876"/>
          </a:xfrm>
        </p:grpSpPr>
        <p:grpSp>
          <p:nvGrpSpPr>
            <p:cNvPr id="3" name="Group 2">
              <a:extLst>
                <a:ext uri="{FF2B5EF4-FFF2-40B4-BE49-F238E27FC236}">
                  <a16:creationId xmlns:a16="http://schemas.microsoft.com/office/drawing/2014/main" id="{1AAD2072-6563-4C8C-A3EB-E41DF2337E9F}"/>
                </a:ext>
              </a:extLst>
            </p:cNvPr>
            <p:cNvGrpSpPr/>
            <p:nvPr/>
          </p:nvGrpSpPr>
          <p:grpSpPr>
            <a:xfrm>
              <a:off x="-87201" y="2673433"/>
              <a:ext cx="2722910" cy="3751876"/>
              <a:chOff x="-87201" y="2673433"/>
              <a:chExt cx="2722910" cy="3751876"/>
            </a:xfrm>
          </p:grpSpPr>
          <p:cxnSp>
            <p:nvCxnSpPr>
              <p:cNvPr id="14" name="Straight Connector 13">
                <a:extLst>
                  <a:ext uri="{FF2B5EF4-FFF2-40B4-BE49-F238E27FC236}">
                    <a16:creationId xmlns:a16="http://schemas.microsoft.com/office/drawing/2014/main" id="{C5929B28-80E0-4298-A03A-7805E5C92D52}"/>
                  </a:ext>
                </a:extLst>
              </p:cNvPr>
              <p:cNvCxnSpPr>
                <a:cxnSpLocks/>
              </p:cNvCxnSpPr>
              <p:nvPr/>
            </p:nvCxnSpPr>
            <p:spPr>
              <a:xfrm flipV="1">
                <a:off x="1272059" y="4001147"/>
                <a:ext cx="0" cy="967683"/>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5780E9B-C2D1-4B34-A950-B52F0E52754B}"/>
                  </a:ext>
                </a:extLst>
              </p:cNvPr>
              <p:cNvGrpSpPr/>
              <p:nvPr/>
            </p:nvGrpSpPr>
            <p:grpSpPr>
              <a:xfrm>
                <a:off x="-87201" y="2673433"/>
                <a:ext cx="2722910" cy="1701820"/>
                <a:chOff x="-87994" y="3138649"/>
                <a:chExt cx="2722910" cy="1701820"/>
              </a:xfrm>
            </p:grpSpPr>
            <p:pic>
              <p:nvPicPr>
                <p:cNvPr id="80" name="Picture 6" descr="Image result for powerapps embedded form">
                  <a:extLst>
                    <a:ext uri="{FF2B5EF4-FFF2-40B4-BE49-F238E27FC236}">
                      <a16:creationId xmlns:a16="http://schemas.microsoft.com/office/drawing/2014/main" id="{51508104-E30D-4B00-86D6-58DA1FA0BC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08560" y="3418194"/>
                  <a:ext cx="1723508" cy="97919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F882B-8EDE-40E4-AAC3-AEA5EF9F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94" y="3138649"/>
                  <a:ext cx="2722910" cy="1701820"/>
                </a:xfrm>
                <a:prstGeom prst="rect">
                  <a:avLst/>
                </a:prstGeom>
              </p:spPr>
            </p:pic>
          </p:grpSp>
          <p:sp>
            <p:nvSpPr>
              <p:cNvPr id="79" name="TextBox 78">
                <a:extLst>
                  <a:ext uri="{FF2B5EF4-FFF2-40B4-BE49-F238E27FC236}">
                    <a16:creationId xmlns:a16="http://schemas.microsoft.com/office/drawing/2014/main" id="{E4D71AFF-9495-47D4-BA70-A4F005B75C8E}"/>
                  </a:ext>
                </a:extLst>
              </p:cNvPr>
              <p:cNvSpPr txBox="1"/>
              <p:nvPr/>
            </p:nvSpPr>
            <p:spPr>
              <a:xfrm>
                <a:off x="449099"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Embedded</a:t>
                </a:r>
                <a:b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forms</a:t>
                </a:r>
              </a:p>
            </p:txBody>
          </p:sp>
        </p:grpSp>
        <p:pic>
          <p:nvPicPr>
            <p:cNvPr id="40" name="Picture 39">
              <a:extLst>
                <a:ext uri="{FF2B5EF4-FFF2-40B4-BE49-F238E27FC236}">
                  <a16:creationId xmlns:a16="http://schemas.microsoft.com/office/drawing/2014/main" id="{901EBBA6-260E-4DF3-A649-8A0C449AF84C}"/>
                </a:ext>
              </a:extLst>
            </p:cNvPr>
            <p:cNvPicPr>
              <a:picLocks noChangeAspect="1"/>
            </p:cNvPicPr>
            <p:nvPr/>
          </p:nvPicPr>
          <p:blipFill>
            <a:blip r:embed="rId11"/>
            <a:stretch>
              <a:fillRect/>
            </a:stretch>
          </p:blipFill>
          <p:spPr>
            <a:xfrm>
              <a:off x="721821" y="4727738"/>
              <a:ext cx="1098572" cy="1098572"/>
            </a:xfrm>
            <a:prstGeom prst="ellipse">
              <a:avLst/>
            </a:prstGeom>
            <a:ln w="9525">
              <a:solidFill>
                <a:srgbClr val="000000"/>
              </a:solidFill>
            </a:ln>
          </p:spPr>
        </p:pic>
      </p:grpSp>
      <p:sp>
        <p:nvSpPr>
          <p:cNvPr id="52" name="Title 4">
            <a:extLst>
              <a:ext uri="{FF2B5EF4-FFF2-40B4-BE49-F238E27FC236}">
                <a16:creationId xmlns:a16="http://schemas.microsoft.com/office/drawing/2014/main" id="{511CD7CB-D0BE-42D4-AF5A-C1641B17B554}"/>
              </a:ext>
            </a:extLst>
          </p:cNvPr>
          <p:cNvSpPr txBox="1">
            <a:spLocks/>
          </p:cNvSpPr>
          <p:nvPr/>
        </p:nvSpPr>
        <p:spPr>
          <a:xfrm>
            <a:off x="270066" y="289957"/>
            <a:ext cx="11654187" cy="615553"/>
          </a:xfrm>
          <a:prstGeom prst="rect">
            <a:avLst/>
          </a:prstGeom>
        </p:spPr>
        <p:txBody>
          <a:bodyPr vert="horz" wrap="square" lIns="0" tIns="0" rIns="0" bIns="0" rtlCol="0" anchor="t">
            <a:spAutoFit/>
          </a:bodyPr>
          <a:lstStyle>
            <a:lvl1pPr defTabSz="932742">
              <a:lnSpc>
                <a:spcPct val="100000"/>
              </a:lnSpc>
              <a:spcBef>
                <a:spcPct val="0"/>
              </a:spcBef>
              <a:buNone/>
              <a:defRPr lang="en-US"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High productivity app development without cliffs</a:t>
            </a:r>
            <a:endParaRPr kumimoji="0" lang="en-US"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endParaRPr>
          </a:p>
        </p:txBody>
      </p:sp>
      <p:sp>
        <p:nvSpPr>
          <p:cNvPr id="46" name="TextBox 45">
            <a:extLst>
              <a:ext uri="{FF2B5EF4-FFF2-40B4-BE49-F238E27FC236}">
                <a16:creationId xmlns:a16="http://schemas.microsoft.com/office/drawing/2014/main" id="{C632BD7B-C77B-4F0D-B666-6AA1F0234B68}"/>
              </a:ext>
            </a:extLst>
          </p:cNvPr>
          <p:cNvSpPr txBox="1"/>
          <p:nvPr/>
        </p:nvSpPr>
        <p:spPr>
          <a:xfrm>
            <a:off x="402115" y="5913492"/>
            <a:ext cx="6506179" cy="27699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w="3175">
                  <a:noFill/>
                </a:ln>
                <a:solidFill>
                  <a:srgbClr val="505050"/>
                </a:solidFill>
                <a:effectLst/>
                <a:uLnTx/>
                <a:uFillTx/>
                <a:latin typeface="Segoe UI Semibold"/>
                <a:ea typeface="+mn-ea"/>
                <a:cs typeface="+mn-cs"/>
              </a:rPr>
              <a:t>Citizen developers</a:t>
            </a:r>
            <a:endParaRPr kumimoji="0" lang="en-US" sz="1800" b="0" i="0" u="none" strike="noStrike" kern="1200" cap="none" spc="294" normalizeH="0" baseline="0" noProof="0" dirty="0">
              <a:ln w="3175">
                <a:noFill/>
              </a:ln>
              <a:solidFill>
                <a:srgbClr val="50505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C4DEC98B-BD8D-44D5-B848-0F6B68485BE6}"/>
              </a:ext>
            </a:extLst>
          </p:cNvPr>
          <p:cNvSpPr txBox="1"/>
          <p:nvPr/>
        </p:nvSpPr>
        <p:spPr>
          <a:xfrm>
            <a:off x="7516742" y="5913492"/>
            <a:ext cx="4273143" cy="276999"/>
          </a:xfrm>
          <a:prstGeom prst="rect">
            <a:avLst/>
          </a:prstGeom>
          <a:solidFill>
            <a:srgbClr val="287EFF"/>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a:noFill/>
                </a:ln>
                <a:solidFill>
                  <a:srgbClr val="FFFFFF"/>
                </a:solidFill>
                <a:effectLst/>
                <a:uLnTx/>
                <a:uFillTx/>
                <a:latin typeface="Segoe UI Semibold"/>
                <a:ea typeface="+mn-ea"/>
                <a:cs typeface="+mn-cs"/>
              </a:rPr>
              <a:t>Professional Developers</a:t>
            </a:r>
          </a:p>
        </p:txBody>
      </p:sp>
      <p:grpSp>
        <p:nvGrpSpPr>
          <p:cNvPr id="6" name="Group 5">
            <a:extLst>
              <a:ext uri="{FF2B5EF4-FFF2-40B4-BE49-F238E27FC236}">
                <a16:creationId xmlns:a16="http://schemas.microsoft.com/office/drawing/2014/main" id="{B4CCB0C0-86AB-4D8B-A369-EDD7EF153505}"/>
              </a:ext>
            </a:extLst>
          </p:cNvPr>
          <p:cNvGrpSpPr/>
          <p:nvPr/>
        </p:nvGrpSpPr>
        <p:grpSpPr>
          <a:xfrm>
            <a:off x="2689372" y="1640232"/>
            <a:ext cx="1964883" cy="4052264"/>
            <a:chOff x="2688889" y="1639978"/>
            <a:chExt cx="1965162" cy="4052839"/>
          </a:xfrm>
        </p:grpSpPr>
        <p:grpSp>
          <p:nvGrpSpPr>
            <p:cNvPr id="11" name="Group 10">
              <a:extLst>
                <a:ext uri="{FF2B5EF4-FFF2-40B4-BE49-F238E27FC236}">
                  <a16:creationId xmlns:a16="http://schemas.microsoft.com/office/drawing/2014/main" id="{608634A7-9DE7-42C2-995F-0F74F742A827}"/>
                </a:ext>
              </a:extLst>
            </p:cNvPr>
            <p:cNvGrpSpPr/>
            <p:nvPr/>
          </p:nvGrpSpPr>
          <p:grpSpPr>
            <a:xfrm>
              <a:off x="2867557" y="2846047"/>
              <a:ext cx="1613564" cy="2846770"/>
              <a:chOff x="2925057" y="3521455"/>
              <a:chExt cx="1645920" cy="2903854"/>
            </a:xfrm>
          </p:grpSpPr>
          <p:cxnSp>
            <p:nvCxnSpPr>
              <p:cNvPr id="54" name="Straight Connector 53">
                <a:extLst>
                  <a:ext uri="{FF2B5EF4-FFF2-40B4-BE49-F238E27FC236}">
                    <a16:creationId xmlns:a16="http://schemas.microsoft.com/office/drawing/2014/main" id="{B8CB0613-D395-425F-8EC4-2CED14122C41}"/>
                  </a:ext>
                </a:extLst>
              </p:cNvPr>
              <p:cNvCxnSpPr>
                <a:cxnSpLocks/>
              </p:cNvCxnSpPr>
              <p:nvPr/>
            </p:nvCxnSpPr>
            <p:spPr>
              <a:xfrm flipV="1">
                <a:off x="3748017" y="3521455"/>
                <a:ext cx="0" cy="1447375"/>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628E105-4915-4373-B72A-AED8BE2264A6}"/>
                  </a:ext>
                </a:extLst>
              </p:cNvPr>
              <p:cNvSpPr txBox="1"/>
              <p:nvPr/>
            </p:nvSpPr>
            <p:spPr>
              <a:xfrm>
                <a:off x="2925057"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Simple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pic>
            <p:nvPicPr>
              <p:cNvPr id="43" name="Picture 1" descr="image002">
                <a:extLst>
                  <a:ext uri="{FF2B5EF4-FFF2-40B4-BE49-F238E27FC236}">
                    <a16:creationId xmlns:a16="http://schemas.microsoft.com/office/drawing/2014/main" id="{5A5487D4-BB0A-49C8-9651-06AFA942955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3193297" y="4753360"/>
                <a:ext cx="1103588" cy="1098572"/>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4515C94C-F914-4727-B283-EDCA5C28608A}"/>
                </a:ext>
              </a:extLst>
            </p:cNvPr>
            <p:cNvPicPr>
              <a:picLocks noChangeAspect="1"/>
            </p:cNvPicPr>
            <p:nvPr/>
          </p:nvPicPr>
          <p:blipFill>
            <a:blip r:embed="rId13"/>
            <a:stretch>
              <a:fillRect/>
            </a:stretch>
          </p:blipFill>
          <p:spPr>
            <a:xfrm>
              <a:off x="2688889" y="2582874"/>
              <a:ext cx="1965162" cy="1240140"/>
            </a:xfrm>
            <a:prstGeom prst="rect">
              <a:avLst/>
            </a:prstGeom>
          </p:spPr>
        </p:pic>
        <p:pic>
          <p:nvPicPr>
            <p:cNvPr id="5" name="Picture 4">
              <a:extLst>
                <a:ext uri="{FF2B5EF4-FFF2-40B4-BE49-F238E27FC236}">
                  <a16:creationId xmlns:a16="http://schemas.microsoft.com/office/drawing/2014/main" id="{265B6D74-1B24-478C-B477-5C5A7E2276AF}"/>
                </a:ext>
              </a:extLst>
            </p:cNvPr>
            <p:cNvPicPr>
              <a:picLocks noChangeAspect="1"/>
            </p:cNvPicPr>
            <p:nvPr/>
          </p:nvPicPr>
          <p:blipFill>
            <a:blip r:embed="rId14"/>
            <a:stretch>
              <a:fillRect/>
            </a:stretch>
          </p:blipFill>
          <p:spPr>
            <a:xfrm>
              <a:off x="2794945" y="1639978"/>
              <a:ext cx="1719789" cy="913276"/>
            </a:xfrm>
            <a:prstGeom prst="rect">
              <a:avLst/>
            </a:prstGeom>
          </p:spPr>
        </p:pic>
      </p:grpSp>
    </p:spTree>
    <p:extLst>
      <p:ext uri="{BB962C8B-B14F-4D97-AF65-F5344CB8AC3E}">
        <p14:creationId xmlns:p14="http://schemas.microsoft.com/office/powerpoint/2010/main" val="223427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860157" cy="5539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3C3C41"/>
                </a:solidFill>
                <a:effectLst/>
                <a:uLnTx/>
                <a:uFillTx/>
                <a:latin typeface="Segoe UI Semibold" panose="020B0502040204020203" pitchFamily="34" charset="0"/>
                <a:ea typeface="+mj-ea"/>
                <a:cs typeface="Segoe UI Semibold" panose="020B0502040204020203" pitchFamily="34" charset="0"/>
              </a:rPr>
              <a:t>Build value-add custom apps for any scenario</a:t>
            </a:r>
          </a:p>
        </p:txBody>
      </p:sp>
      <p:sp>
        <p:nvSpPr>
          <p:cNvPr id="100" name="Text Placeholder 18">
            <a:extLst>
              <a:ext uri="{FF2B5EF4-FFF2-40B4-BE49-F238E27FC236}">
                <a16:creationId xmlns:a16="http://schemas.microsoft.com/office/drawing/2014/main" id="{8B0BD764-414D-CF4C-8033-C7581A1CB910}"/>
              </a:ext>
            </a:extLst>
          </p:cNvPr>
          <p:cNvSpPr txBox="1">
            <a:spLocks/>
          </p:cNvSpPr>
          <p:nvPr userDrawn="1"/>
        </p:nvSpPr>
        <p:spPr>
          <a:xfrm>
            <a:off x="511023"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Human resources</a:t>
            </a:r>
          </a:p>
        </p:txBody>
      </p:sp>
      <p:sp>
        <p:nvSpPr>
          <p:cNvPr id="3" name="Rectangle 2">
            <a:extLst>
              <a:ext uri="{FF2B5EF4-FFF2-40B4-BE49-F238E27FC236}">
                <a16:creationId xmlns:a16="http://schemas.microsoft.com/office/drawing/2014/main" id="{8CC249E6-7F73-C34E-9DA4-C49718C7B412}"/>
              </a:ext>
            </a:extLst>
          </p:cNvPr>
          <p:cNvSpPr/>
          <p:nvPr/>
        </p:nvSpPr>
        <p:spPr>
          <a:xfrm>
            <a:off x="511023" y="3656001"/>
            <a:ext cx="1828800" cy="1692771"/>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Employee feedback</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Vacation entry</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Onboarding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Mileage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Time entry</a:t>
            </a:r>
          </a:p>
        </p:txBody>
      </p:sp>
      <p:sp>
        <p:nvSpPr>
          <p:cNvPr id="177" name="Text Placeholder 18">
            <a:extLst>
              <a:ext uri="{FF2B5EF4-FFF2-40B4-BE49-F238E27FC236}">
                <a16:creationId xmlns:a16="http://schemas.microsoft.com/office/drawing/2014/main" id="{84545CDA-39A8-6E41-BD89-417197154590}"/>
              </a:ext>
            </a:extLst>
          </p:cNvPr>
          <p:cNvSpPr txBox="1">
            <a:spLocks/>
          </p:cNvSpPr>
          <p:nvPr/>
        </p:nvSpPr>
        <p:spPr>
          <a:xfrm>
            <a:off x="2377732"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Sales and Service</a:t>
            </a:r>
          </a:p>
        </p:txBody>
      </p:sp>
      <p:sp>
        <p:nvSpPr>
          <p:cNvPr id="178" name="Rectangle 177">
            <a:extLst>
              <a:ext uri="{FF2B5EF4-FFF2-40B4-BE49-F238E27FC236}">
                <a16:creationId xmlns:a16="http://schemas.microsoft.com/office/drawing/2014/main" id="{9F3084F2-83F0-9740-9987-813F620EE5B8}"/>
              </a:ext>
            </a:extLst>
          </p:cNvPr>
          <p:cNvSpPr/>
          <p:nvPr/>
        </p:nvSpPr>
        <p:spPr>
          <a:xfrm>
            <a:off x="2377732" y="3651641"/>
            <a:ext cx="1828800" cy="2123658"/>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Order entry/ update</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Self-service food menu</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Fleet selection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Mobile patient triage app</a:t>
            </a:r>
          </a:p>
        </p:txBody>
      </p:sp>
      <p:sp>
        <p:nvSpPr>
          <p:cNvPr id="176" name="Text Placeholder 18">
            <a:extLst>
              <a:ext uri="{FF2B5EF4-FFF2-40B4-BE49-F238E27FC236}">
                <a16:creationId xmlns:a16="http://schemas.microsoft.com/office/drawing/2014/main" id="{F48C72C8-848B-0A43-9F26-EF321A70EFFC}"/>
              </a:ext>
            </a:extLst>
          </p:cNvPr>
          <p:cNvSpPr txBox="1">
            <a:spLocks/>
          </p:cNvSpPr>
          <p:nvPr/>
        </p:nvSpPr>
        <p:spPr>
          <a:xfrm>
            <a:off x="4244441"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Marketing</a:t>
            </a:r>
          </a:p>
        </p:txBody>
      </p:sp>
      <p:sp>
        <p:nvSpPr>
          <p:cNvPr id="179" name="Rectangle 178">
            <a:extLst>
              <a:ext uri="{FF2B5EF4-FFF2-40B4-BE49-F238E27FC236}">
                <a16:creationId xmlns:a16="http://schemas.microsoft.com/office/drawing/2014/main" id="{80955EAE-7945-E948-B261-828510406772}"/>
              </a:ext>
            </a:extLst>
          </p:cNvPr>
          <p:cNvSpPr/>
          <p:nvPr/>
        </p:nvSpPr>
        <p:spPr>
          <a:xfrm>
            <a:off x="4244441" y="3455528"/>
            <a:ext cx="1828800" cy="1615827"/>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Campaign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Check-in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Conference session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organizer</a:t>
            </a:r>
          </a:p>
        </p:txBody>
      </p:sp>
      <p:sp>
        <p:nvSpPr>
          <p:cNvPr id="175" name="Text Placeholder 18">
            <a:extLst>
              <a:ext uri="{FF2B5EF4-FFF2-40B4-BE49-F238E27FC236}">
                <a16:creationId xmlns:a16="http://schemas.microsoft.com/office/drawing/2014/main" id="{5AF1A91F-0C1A-194E-A13F-DB8F7640DB8E}"/>
              </a:ext>
            </a:extLst>
          </p:cNvPr>
          <p:cNvSpPr txBox="1">
            <a:spLocks/>
          </p:cNvSpPr>
          <p:nvPr/>
        </p:nvSpPr>
        <p:spPr>
          <a:xfrm>
            <a:off x="6111150"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Operations</a:t>
            </a:r>
          </a:p>
        </p:txBody>
      </p:sp>
      <p:sp>
        <p:nvSpPr>
          <p:cNvPr id="180" name="Rectangle 179">
            <a:extLst>
              <a:ext uri="{FF2B5EF4-FFF2-40B4-BE49-F238E27FC236}">
                <a16:creationId xmlns:a16="http://schemas.microsoft.com/office/drawing/2014/main" id="{F58E0883-9DCE-8241-9284-370B748A2AF1}"/>
              </a:ext>
            </a:extLst>
          </p:cNvPr>
          <p:cNvSpPr/>
          <p:nvPr/>
        </p:nvSpPr>
        <p:spPr>
          <a:xfrm>
            <a:off x="6111150" y="3455528"/>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 stock levels</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Incident reporting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Warehouse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Inventory counting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Shipment tracking</a:t>
            </a:r>
          </a:p>
        </p:txBody>
      </p:sp>
      <p:sp>
        <p:nvSpPr>
          <p:cNvPr id="174" name="Text Placeholder 18">
            <a:extLst>
              <a:ext uri="{FF2B5EF4-FFF2-40B4-BE49-F238E27FC236}">
                <a16:creationId xmlns:a16="http://schemas.microsoft.com/office/drawing/2014/main" id="{BCFE4BAC-387A-0B47-9F84-7580602DDF1C}"/>
              </a:ext>
            </a:extLst>
          </p:cNvPr>
          <p:cNvSpPr txBox="1">
            <a:spLocks/>
          </p:cNvSpPr>
          <p:nvPr/>
        </p:nvSpPr>
        <p:spPr>
          <a:xfrm>
            <a:off x="7977859"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Social and collaboration</a:t>
            </a:r>
          </a:p>
        </p:txBody>
      </p:sp>
      <p:sp>
        <p:nvSpPr>
          <p:cNvPr id="181" name="Rectangle 180">
            <a:extLst>
              <a:ext uri="{FF2B5EF4-FFF2-40B4-BE49-F238E27FC236}">
                <a16:creationId xmlns:a16="http://schemas.microsoft.com/office/drawing/2014/main" id="{D54ABA8B-8712-DA43-9DC1-F46B7EF4DE78}"/>
              </a:ext>
            </a:extLst>
          </p:cNvPr>
          <p:cNvSpPr/>
          <p:nvPr/>
        </p:nvSpPr>
        <p:spPr>
          <a:xfrm>
            <a:off x="7977859" y="3641056"/>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Knowledge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Meeting organizer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Room Finder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Shift/ resource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Risk management</a:t>
            </a:r>
          </a:p>
        </p:txBody>
      </p:sp>
      <p:sp>
        <p:nvSpPr>
          <p:cNvPr id="173" name="Text Placeholder 18">
            <a:extLst>
              <a:ext uri="{FF2B5EF4-FFF2-40B4-BE49-F238E27FC236}">
                <a16:creationId xmlns:a16="http://schemas.microsoft.com/office/drawing/2014/main" id="{7B71BF6A-3BE6-BF43-B2E2-9C8A824B5EFA}"/>
              </a:ext>
            </a:extLst>
          </p:cNvPr>
          <p:cNvSpPr txBox="1">
            <a:spLocks/>
          </p:cNvSpPr>
          <p:nvPr/>
        </p:nvSpPr>
        <p:spPr>
          <a:xfrm>
            <a:off x="9844567" y="306071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 and compliance</a:t>
            </a:r>
          </a:p>
        </p:txBody>
      </p:sp>
      <p:sp>
        <p:nvSpPr>
          <p:cNvPr id="182" name="Rectangle 181">
            <a:extLst>
              <a:ext uri="{FF2B5EF4-FFF2-40B4-BE49-F238E27FC236}">
                <a16:creationId xmlns:a16="http://schemas.microsoft.com/office/drawing/2014/main" id="{41013850-9130-4843-84EA-CCAFCC752869}"/>
              </a:ext>
            </a:extLst>
          </p:cNvPr>
          <p:cNvSpPr/>
          <p:nvPr/>
        </p:nvSpPr>
        <p:spPr>
          <a:xfrm>
            <a:off x="9844567" y="3657806"/>
            <a:ext cx="1828800" cy="1323439"/>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Budget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GDPR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Blockchain consortium management </a:t>
            </a:r>
          </a:p>
        </p:txBody>
      </p:sp>
      <p:grpSp>
        <p:nvGrpSpPr>
          <p:cNvPr id="4" name="Group 3">
            <a:extLst>
              <a:ext uri="{FF2B5EF4-FFF2-40B4-BE49-F238E27FC236}">
                <a16:creationId xmlns:a16="http://schemas.microsoft.com/office/drawing/2014/main" id="{6F1CC947-3B0A-CF47-90E8-251239C28C55}"/>
              </a:ext>
            </a:extLst>
          </p:cNvPr>
          <p:cNvGrpSpPr/>
          <p:nvPr/>
        </p:nvGrpSpPr>
        <p:grpSpPr>
          <a:xfrm>
            <a:off x="968223" y="1996350"/>
            <a:ext cx="914400" cy="914400"/>
            <a:chOff x="968223" y="1996350"/>
            <a:chExt cx="914400" cy="914400"/>
          </a:xfrm>
        </p:grpSpPr>
        <p:sp>
          <p:nvSpPr>
            <p:cNvPr id="94" name="Oval 93">
              <a:extLst>
                <a:ext uri="{FF2B5EF4-FFF2-40B4-BE49-F238E27FC236}">
                  <a16:creationId xmlns:a16="http://schemas.microsoft.com/office/drawing/2014/main" id="{F359A0B1-9F63-544A-8710-52E939B11D4B}"/>
                </a:ext>
              </a:extLst>
            </p:cNvPr>
            <p:cNvSpPr>
              <a:spLocks noChangeAspect="1"/>
            </p:cNvSpPr>
            <p:nvPr/>
          </p:nvSpPr>
          <p:spPr bwMode="auto">
            <a:xfrm>
              <a:off x="968223"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C51AF2AB-156D-344A-A283-02D1EB235E3B}"/>
                </a:ext>
              </a:extLst>
            </p:cNvPr>
            <p:cNvPicPr>
              <a:picLocks noChangeAspect="1"/>
            </p:cNvPicPr>
            <p:nvPr/>
          </p:nvPicPr>
          <p:blipFill>
            <a:blip r:embed="rId4"/>
            <a:stretch>
              <a:fillRect/>
            </a:stretch>
          </p:blipFill>
          <p:spPr>
            <a:xfrm>
              <a:off x="1234924" y="2301150"/>
              <a:ext cx="381000" cy="304800"/>
            </a:xfrm>
            <a:prstGeom prst="rect">
              <a:avLst/>
            </a:prstGeom>
          </p:spPr>
        </p:pic>
      </p:grpSp>
      <p:grpSp>
        <p:nvGrpSpPr>
          <p:cNvPr id="5" name="Group 4">
            <a:extLst>
              <a:ext uri="{FF2B5EF4-FFF2-40B4-BE49-F238E27FC236}">
                <a16:creationId xmlns:a16="http://schemas.microsoft.com/office/drawing/2014/main" id="{BAA60E53-FDC1-C241-9E62-189E13AFA7D4}"/>
              </a:ext>
            </a:extLst>
          </p:cNvPr>
          <p:cNvGrpSpPr/>
          <p:nvPr/>
        </p:nvGrpSpPr>
        <p:grpSpPr>
          <a:xfrm>
            <a:off x="2834932" y="1996350"/>
            <a:ext cx="914400" cy="914400"/>
            <a:chOff x="2834932" y="1996350"/>
            <a:chExt cx="914400" cy="914400"/>
          </a:xfrm>
        </p:grpSpPr>
        <p:sp>
          <p:nvSpPr>
            <p:cNvPr id="125" name="Oval 124">
              <a:extLst>
                <a:ext uri="{FF2B5EF4-FFF2-40B4-BE49-F238E27FC236}">
                  <a16:creationId xmlns:a16="http://schemas.microsoft.com/office/drawing/2014/main" id="{94859BD2-5B25-9C44-B437-D3E9874CD03D}"/>
                </a:ext>
              </a:extLst>
            </p:cNvPr>
            <p:cNvSpPr>
              <a:spLocks noChangeAspect="1"/>
            </p:cNvSpPr>
            <p:nvPr/>
          </p:nvSpPr>
          <p:spPr bwMode="auto">
            <a:xfrm>
              <a:off x="2834932"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3" name="Picture 182">
              <a:extLst>
                <a:ext uri="{FF2B5EF4-FFF2-40B4-BE49-F238E27FC236}">
                  <a16:creationId xmlns:a16="http://schemas.microsoft.com/office/drawing/2014/main" id="{E746ABDD-7E53-5A49-BE76-A048ACB24C58}"/>
                </a:ext>
              </a:extLst>
            </p:cNvPr>
            <p:cNvPicPr>
              <a:picLocks noChangeAspect="1"/>
            </p:cNvPicPr>
            <p:nvPr/>
          </p:nvPicPr>
          <p:blipFill>
            <a:blip r:embed="rId5"/>
            <a:stretch>
              <a:fillRect/>
            </a:stretch>
          </p:blipFill>
          <p:spPr>
            <a:xfrm>
              <a:off x="3145207" y="2301150"/>
              <a:ext cx="304800" cy="304800"/>
            </a:xfrm>
            <a:prstGeom prst="rect">
              <a:avLst/>
            </a:prstGeom>
          </p:spPr>
        </p:pic>
      </p:grpSp>
      <p:grpSp>
        <p:nvGrpSpPr>
          <p:cNvPr id="6" name="Group 5">
            <a:extLst>
              <a:ext uri="{FF2B5EF4-FFF2-40B4-BE49-F238E27FC236}">
                <a16:creationId xmlns:a16="http://schemas.microsoft.com/office/drawing/2014/main" id="{B47C32E9-C3AC-7B44-B93C-A20172B1631C}"/>
              </a:ext>
            </a:extLst>
          </p:cNvPr>
          <p:cNvGrpSpPr/>
          <p:nvPr/>
        </p:nvGrpSpPr>
        <p:grpSpPr>
          <a:xfrm>
            <a:off x="4701641" y="1996350"/>
            <a:ext cx="914400" cy="914400"/>
            <a:chOff x="4701641" y="1996350"/>
            <a:chExt cx="914400" cy="914400"/>
          </a:xfrm>
        </p:grpSpPr>
        <p:sp>
          <p:nvSpPr>
            <p:cNvPr id="135" name="Oval 134">
              <a:extLst>
                <a:ext uri="{FF2B5EF4-FFF2-40B4-BE49-F238E27FC236}">
                  <a16:creationId xmlns:a16="http://schemas.microsoft.com/office/drawing/2014/main" id="{BA197B64-B789-8544-8DC7-8E3CFC4EADFB}"/>
                </a:ext>
              </a:extLst>
            </p:cNvPr>
            <p:cNvSpPr>
              <a:spLocks noChangeAspect="1"/>
            </p:cNvSpPr>
            <p:nvPr/>
          </p:nvSpPr>
          <p:spPr bwMode="auto">
            <a:xfrm>
              <a:off x="4701641"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4" name="Picture 183">
              <a:extLst>
                <a:ext uri="{FF2B5EF4-FFF2-40B4-BE49-F238E27FC236}">
                  <a16:creationId xmlns:a16="http://schemas.microsoft.com/office/drawing/2014/main" id="{27DFEB1F-6ECC-2E46-9C13-7E75917D6BA2}"/>
                </a:ext>
              </a:extLst>
            </p:cNvPr>
            <p:cNvPicPr>
              <a:picLocks noChangeAspect="1"/>
            </p:cNvPicPr>
            <p:nvPr/>
          </p:nvPicPr>
          <p:blipFill>
            <a:blip r:embed="rId6"/>
            <a:stretch>
              <a:fillRect/>
            </a:stretch>
          </p:blipFill>
          <p:spPr>
            <a:xfrm>
              <a:off x="4993742" y="2288450"/>
              <a:ext cx="330200" cy="330200"/>
            </a:xfrm>
            <a:prstGeom prst="rect">
              <a:avLst/>
            </a:prstGeom>
          </p:spPr>
        </p:pic>
      </p:grpSp>
      <p:grpSp>
        <p:nvGrpSpPr>
          <p:cNvPr id="7" name="Group 6">
            <a:extLst>
              <a:ext uri="{FF2B5EF4-FFF2-40B4-BE49-F238E27FC236}">
                <a16:creationId xmlns:a16="http://schemas.microsoft.com/office/drawing/2014/main" id="{DD59C0C4-DFD4-3D4F-835C-1825DC9C0356}"/>
              </a:ext>
            </a:extLst>
          </p:cNvPr>
          <p:cNvGrpSpPr/>
          <p:nvPr/>
        </p:nvGrpSpPr>
        <p:grpSpPr>
          <a:xfrm>
            <a:off x="6568350" y="1996350"/>
            <a:ext cx="914400" cy="914400"/>
            <a:chOff x="6568350" y="1996350"/>
            <a:chExt cx="914400" cy="914400"/>
          </a:xfrm>
        </p:grpSpPr>
        <p:sp>
          <p:nvSpPr>
            <p:cNvPr id="146" name="Oval 145">
              <a:extLst>
                <a:ext uri="{FF2B5EF4-FFF2-40B4-BE49-F238E27FC236}">
                  <a16:creationId xmlns:a16="http://schemas.microsoft.com/office/drawing/2014/main" id="{F2B58B24-A3A8-5949-99EE-CFE23BDEA297}"/>
                </a:ext>
              </a:extLst>
            </p:cNvPr>
            <p:cNvSpPr>
              <a:spLocks noChangeAspect="1"/>
            </p:cNvSpPr>
            <p:nvPr/>
          </p:nvSpPr>
          <p:spPr bwMode="auto">
            <a:xfrm>
              <a:off x="6568350"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5" name="Picture 184">
              <a:extLst>
                <a:ext uri="{FF2B5EF4-FFF2-40B4-BE49-F238E27FC236}">
                  <a16:creationId xmlns:a16="http://schemas.microsoft.com/office/drawing/2014/main" id="{B6F676DB-D849-7249-9697-A75C66D3526A}"/>
                </a:ext>
              </a:extLst>
            </p:cNvPr>
            <p:cNvPicPr>
              <a:picLocks noChangeAspect="1"/>
            </p:cNvPicPr>
            <p:nvPr/>
          </p:nvPicPr>
          <p:blipFill>
            <a:blip r:embed="rId7"/>
            <a:stretch>
              <a:fillRect/>
            </a:stretch>
          </p:blipFill>
          <p:spPr>
            <a:xfrm>
              <a:off x="6847750" y="2275750"/>
              <a:ext cx="355600" cy="355600"/>
            </a:xfrm>
            <a:prstGeom prst="rect">
              <a:avLst/>
            </a:prstGeom>
          </p:spPr>
        </p:pic>
      </p:grpSp>
      <p:grpSp>
        <p:nvGrpSpPr>
          <p:cNvPr id="8" name="Group 7">
            <a:extLst>
              <a:ext uri="{FF2B5EF4-FFF2-40B4-BE49-F238E27FC236}">
                <a16:creationId xmlns:a16="http://schemas.microsoft.com/office/drawing/2014/main" id="{1FED6CF0-221E-4E4C-ACAC-79A5CA9CDA1E}"/>
              </a:ext>
            </a:extLst>
          </p:cNvPr>
          <p:cNvGrpSpPr/>
          <p:nvPr/>
        </p:nvGrpSpPr>
        <p:grpSpPr>
          <a:xfrm>
            <a:off x="8435059" y="1996350"/>
            <a:ext cx="914400" cy="914400"/>
            <a:chOff x="8435059" y="1996350"/>
            <a:chExt cx="914400" cy="914400"/>
          </a:xfrm>
        </p:grpSpPr>
        <p:sp>
          <p:nvSpPr>
            <p:cNvPr id="104" name="Oval 103">
              <a:extLst>
                <a:ext uri="{FF2B5EF4-FFF2-40B4-BE49-F238E27FC236}">
                  <a16:creationId xmlns:a16="http://schemas.microsoft.com/office/drawing/2014/main" id="{72A36499-2570-EB47-8483-3DCCF39F25C1}"/>
                </a:ext>
              </a:extLst>
            </p:cNvPr>
            <p:cNvSpPr>
              <a:spLocks noChangeAspect="1"/>
            </p:cNvSpPr>
            <p:nvPr/>
          </p:nvSpPr>
          <p:spPr bwMode="auto">
            <a:xfrm>
              <a:off x="8435059"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6" name="Picture 185">
              <a:extLst>
                <a:ext uri="{FF2B5EF4-FFF2-40B4-BE49-F238E27FC236}">
                  <a16:creationId xmlns:a16="http://schemas.microsoft.com/office/drawing/2014/main" id="{5226CE69-B132-CF41-BA94-B4F66459BC34}"/>
                </a:ext>
              </a:extLst>
            </p:cNvPr>
            <p:cNvPicPr>
              <a:picLocks noChangeAspect="1"/>
            </p:cNvPicPr>
            <p:nvPr/>
          </p:nvPicPr>
          <p:blipFill>
            <a:blip r:embed="rId8"/>
            <a:stretch>
              <a:fillRect/>
            </a:stretch>
          </p:blipFill>
          <p:spPr>
            <a:xfrm>
              <a:off x="8676359" y="2256700"/>
              <a:ext cx="431800" cy="393700"/>
            </a:xfrm>
            <a:prstGeom prst="rect">
              <a:avLst/>
            </a:prstGeom>
          </p:spPr>
        </p:pic>
      </p:grpSp>
      <p:grpSp>
        <p:nvGrpSpPr>
          <p:cNvPr id="9" name="Group 8">
            <a:extLst>
              <a:ext uri="{FF2B5EF4-FFF2-40B4-BE49-F238E27FC236}">
                <a16:creationId xmlns:a16="http://schemas.microsoft.com/office/drawing/2014/main" id="{C5D7E0A3-6148-1A47-882C-33C03740EC01}"/>
              </a:ext>
            </a:extLst>
          </p:cNvPr>
          <p:cNvGrpSpPr/>
          <p:nvPr/>
        </p:nvGrpSpPr>
        <p:grpSpPr>
          <a:xfrm>
            <a:off x="10301767" y="1996350"/>
            <a:ext cx="914400" cy="914400"/>
            <a:chOff x="10301767" y="1996350"/>
            <a:chExt cx="914400" cy="914400"/>
          </a:xfrm>
        </p:grpSpPr>
        <p:sp>
          <p:nvSpPr>
            <p:cNvPr id="170" name="Oval 169">
              <a:extLst>
                <a:ext uri="{FF2B5EF4-FFF2-40B4-BE49-F238E27FC236}">
                  <a16:creationId xmlns:a16="http://schemas.microsoft.com/office/drawing/2014/main" id="{EEE70B2C-9E0C-DE40-AE23-64CE5E61D2B6}"/>
                </a:ext>
              </a:extLst>
            </p:cNvPr>
            <p:cNvSpPr>
              <a:spLocks noChangeAspect="1"/>
            </p:cNvSpPr>
            <p:nvPr userDrawn="1"/>
          </p:nvSpPr>
          <p:spPr bwMode="auto">
            <a:xfrm>
              <a:off x="10301767"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7" name="Picture 186">
              <a:extLst>
                <a:ext uri="{FF2B5EF4-FFF2-40B4-BE49-F238E27FC236}">
                  <a16:creationId xmlns:a16="http://schemas.microsoft.com/office/drawing/2014/main" id="{3ED220BE-50D0-9149-A10C-A826AA02F0C0}"/>
                </a:ext>
              </a:extLst>
            </p:cNvPr>
            <p:cNvPicPr>
              <a:picLocks noChangeAspect="1"/>
            </p:cNvPicPr>
            <p:nvPr/>
          </p:nvPicPr>
          <p:blipFill>
            <a:blip r:embed="rId9"/>
            <a:stretch>
              <a:fillRect/>
            </a:stretch>
          </p:blipFill>
          <p:spPr>
            <a:xfrm>
              <a:off x="10593867" y="2301150"/>
              <a:ext cx="330200" cy="304800"/>
            </a:xfrm>
            <a:prstGeom prst="rect">
              <a:avLst/>
            </a:prstGeom>
          </p:spPr>
        </p:pic>
      </p:grpSp>
    </p:spTree>
    <p:custDataLst>
      <p:tags r:id="rId1"/>
    </p:custDataLst>
    <p:extLst>
      <p:ext uri="{BB962C8B-B14F-4D97-AF65-F5344CB8AC3E}">
        <p14:creationId xmlns:p14="http://schemas.microsoft.com/office/powerpoint/2010/main" val="10641353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765857"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Grow your footprint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Add value to both business and IT users across the entire organization</a:t>
            </a:r>
          </a:p>
        </p:txBody>
      </p:sp>
      <p:grpSp>
        <p:nvGrpSpPr>
          <p:cNvPr id="4" name="Group 3">
            <a:extLst>
              <a:ext uri="{FF2B5EF4-FFF2-40B4-BE49-F238E27FC236}">
                <a16:creationId xmlns:a16="http://schemas.microsoft.com/office/drawing/2014/main" id="{68A9E3B2-3DDB-4741-8BBC-15C9421F5609}"/>
              </a:ext>
            </a:extLst>
          </p:cNvPr>
          <p:cNvGrpSpPr/>
          <p:nvPr/>
        </p:nvGrpSpPr>
        <p:grpSpPr>
          <a:xfrm>
            <a:off x="11113604" y="1535652"/>
            <a:ext cx="438362" cy="4330387"/>
            <a:chOff x="11113604" y="1574152"/>
            <a:chExt cx="438362" cy="4591325"/>
          </a:xfrm>
        </p:grpSpPr>
        <p:sp>
          <p:nvSpPr>
            <p:cNvPr id="5" name="Up Arrow 4">
              <a:extLst>
                <a:ext uri="{FF2B5EF4-FFF2-40B4-BE49-F238E27FC236}">
                  <a16:creationId xmlns:a16="http://schemas.microsoft.com/office/drawing/2014/main" id="{0A51597F-8543-2349-86AA-B0E9292C0F9E}"/>
                </a:ext>
              </a:extLst>
            </p:cNvPr>
            <p:cNvSpPr/>
            <p:nvPr/>
          </p:nvSpPr>
          <p:spPr>
            <a:xfrm>
              <a:off x="11113604" y="1574152"/>
              <a:ext cx="438362" cy="4591325"/>
            </a:xfrm>
            <a:prstGeom prst="upArrow">
              <a:avLst>
                <a:gd name="adj1" fmla="val 50000"/>
                <a:gd name="adj2" fmla="val 555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AC6EA4F-2917-254A-925A-FA0E88B343E6}"/>
                </a:ext>
              </a:extLst>
            </p:cNvPr>
            <p:cNvCxnSpPr/>
            <p:nvPr/>
          </p:nvCxnSpPr>
          <p:spPr>
            <a:xfrm>
              <a:off x="11223057" y="608329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8405CD-07EF-2641-AF34-110E254B148E}"/>
                </a:ext>
              </a:extLst>
            </p:cNvPr>
            <p:cNvCxnSpPr/>
            <p:nvPr/>
          </p:nvCxnSpPr>
          <p:spPr>
            <a:xfrm>
              <a:off x="11223057" y="6028266"/>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A4A1D1-A6D1-C645-8D49-C6CE0B51F415}"/>
                </a:ext>
              </a:extLst>
            </p:cNvPr>
            <p:cNvCxnSpPr/>
            <p:nvPr/>
          </p:nvCxnSpPr>
          <p:spPr>
            <a:xfrm>
              <a:off x="11223057" y="59556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CF99B1-EA06-AE42-97E6-2D3C7EB8BA80}"/>
                </a:ext>
              </a:extLst>
            </p:cNvPr>
            <p:cNvCxnSpPr/>
            <p:nvPr/>
          </p:nvCxnSpPr>
          <p:spPr>
            <a:xfrm>
              <a:off x="11223057" y="5863770"/>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49F3E2-584D-7F4C-A5FF-FF4CDB9442D9}"/>
                </a:ext>
              </a:extLst>
            </p:cNvPr>
            <p:cNvCxnSpPr/>
            <p:nvPr/>
          </p:nvCxnSpPr>
          <p:spPr>
            <a:xfrm>
              <a:off x="11223057" y="57524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CCA31E-398D-B142-8CDE-C05CCCB10E1F}"/>
                </a:ext>
              </a:extLst>
            </p:cNvPr>
            <p:cNvCxnSpPr/>
            <p:nvPr/>
          </p:nvCxnSpPr>
          <p:spPr>
            <a:xfrm>
              <a:off x="11223057" y="5641218"/>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8F62EF-F6D3-AE4F-A8CF-217433687D00}"/>
                </a:ext>
              </a:extLst>
            </p:cNvPr>
            <p:cNvCxnSpPr/>
            <p:nvPr/>
          </p:nvCxnSpPr>
          <p:spPr>
            <a:xfrm>
              <a:off x="11223057" y="548156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47EC6B-DAA2-0741-97CD-D62DB7844449}"/>
                </a:ext>
              </a:extLst>
            </p:cNvPr>
            <p:cNvCxnSpPr/>
            <p:nvPr/>
          </p:nvCxnSpPr>
          <p:spPr>
            <a:xfrm>
              <a:off x="11223057" y="527352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82E4FF-C0DF-014B-969E-B9E86102208B}"/>
                </a:ext>
              </a:extLst>
            </p:cNvPr>
            <p:cNvCxnSpPr/>
            <p:nvPr/>
          </p:nvCxnSpPr>
          <p:spPr>
            <a:xfrm>
              <a:off x="11223057" y="4983237"/>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86160B-2AE5-B34C-886F-27F8C87FC6D9}"/>
                </a:ext>
              </a:extLst>
            </p:cNvPr>
            <p:cNvCxnSpPr/>
            <p:nvPr/>
          </p:nvCxnSpPr>
          <p:spPr>
            <a:xfrm>
              <a:off x="11223057" y="458651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76F0B2-212D-0C43-A475-605FA6E3C36A}"/>
                </a:ext>
              </a:extLst>
            </p:cNvPr>
            <p:cNvCxnSpPr/>
            <p:nvPr/>
          </p:nvCxnSpPr>
          <p:spPr>
            <a:xfrm>
              <a:off x="11223057" y="400110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6364FCF-68D9-8043-92BA-3B01E3A5E0DC}"/>
                </a:ext>
              </a:extLst>
            </p:cNvPr>
            <p:cNvCxnSpPr/>
            <p:nvPr/>
          </p:nvCxnSpPr>
          <p:spPr>
            <a:xfrm>
              <a:off x="11223057" y="311573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9ACA3A-45F6-2D4D-A7E7-7EF4B7349F22}"/>
                </a:ext>
              </a:extLst>
            </p:cNvPr>
            <p:cNvCxnSpPr/>
            <p:nvPr/>
          </p:nvCxnSpPr>
          <p:spPr>
            <a:xfrm>
              <a:off x="11223057" y="612774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A53BE08-5753-3D48-9274-1A7789F805A4}"/>
              </a:ext>
            </a:extLst>
          </p:cNvPr>
          <p:cNvSpPr/>
          <p:nvPr/>
        </p:nvSpPr>
        <p:spPr>
          <a:xfrm>
            <a:off x="355181" y="6133000"/>
            <a:ext cx="21684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Business scenarios</a:t>
            </a:r>
            <a:endParaRPr kumimoji="0" lang="en-US" sz="16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A6403326-B665-5E4B-9AB9-C9A33867FB55}"/>
              </a:ext>
            </a:extLst>
          </p:cNvPr>
          <p:cNvCxnSpPr>
            <a:cxnSpLocks/>
          </p:cNvCxnSpPr>
          <p:nvPr/>
        </p:nvCxnSpPr>
        <p:spPr>
          <a:xfrm>
            <a:off x="418700" y="6161875"/>
            <a:ext cx="10430253"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91B9698F-6D86-314A-B80E-367E9F4EAF5E}"/>
              </a:ext>
            </a:extLst>
          </p:cNvPr>
          <p:cNvGrpSpPr/>
          <p:nvPr/>
        </p:nvGrpSpPr>
        <p:grpSpPr>
          <a:xfrm>
            <a:off x="457200" y="4273693"/>
            <a:ext cx="1371600" cy="1775630"/>
            <a:chOff x="457200" y="4312193"/>
            <a:chExt cx="1371600" cy="1775630"/>
          </a:xfrm>
        </p:grpSpPr>
        <p:sp>
          <p:nvSpPr>
            <p:cNvPr id="19" name="Rounded Rectangle 18">
              <a:extLst>
                <a:ext uri="{FF2B5EF4-FFF2-40B4-BE49-F238E27FC236}">
                  <a16:creationId xmlns:a16="http://schemas.microsoft.com/office/drawing/2014/main" id="{FDB35C9A-ABA8-864B-91DC-ADE7C4B9ED2D}"/>
                </a:ext>
              </a:extLst>
            </p:cNvPr>
            <p:cNvSpPr/>
            <p:nvPr/>
          </p:nvSpPr>
          <p:spPr>
            <a:xfrm>
              <a:off x="4572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Increase adoption via training</a:t>
              </a:r>
            </a:p>
          </p:txBody>
        </p:sp>
        <p:sp>
          <p:nvSpPr>
            <p:cNvPr id="54" name="Oval 53">
              <a:extLst>
                <a:ext uri="{FF2B5EF4-FFF2-40B4-BE49-F238E27FC236}">
                  <a16:creationId xmlns:a16="http://schemas.microsoft.com/office/drawing/2014/main" id="{BE948E4A-C1C7-1944-BC4F-4D4ACA7C4D31}"/>
                </a:ext>
              </a:extLst>
            </p:cNvPr>
            <p:cNvSpPr>
              <a:spLocks noChangeAspect="1"/>
            </p:cNvSpPr>
            <p:nvPr/>
          </p:nvSpPr>
          <p:spPr bwMode="auto">
            <a:xfrm>
              <a:off x="878960" y="431219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6AC5BF0F-FA97-B64C-BB2E-C213A5E62CFD}"/>
                </a:ext>
              </a:extLst>
            </p:cNvPr>
            <p:cNvPicPr>
              <a:picLocks noChangeAspect="1"/>
            </p:cNvPicPr>
            <p:nvPr/>
          </p:nvPicPr>
          <p:blipFill>
            <a:blip r:embed="rId3"/>
            <a:stretch>
              <a:fillRect/>
            </a:stretch>
          </p:blipFill>
          <p:spPr>
            <a:xfrm>
              <a:off x="1027550" y="4449353"/>
              <a:ext cx="251460" cy="274320"/>
            </a:xfrm>
            <a:prstGeom prst="rect">
              <a:avLst/>
            </a:prstGeom>
          </p:spPr>
        </p:pic>
      </p:grpSp>
      <p:grpSp>
        <p:nvGrpSpPr>
          <p:cNvPr id="16" name="Group 15">
            <a:extLst>
              <a:ext uri="{FF2B5EF4-FFF2-40B4-BE49-F238E27FC236}">
                <a16:creationId xmlns:a16="http://schemas.microsoft.com/office/drawing/2014/main" id="{3DD9E9A4-F3FE-0B40-941D-A1951A1D3D15}"/>
              </a:ext>
            </a:extLst>
          </p:cNvPr>
          <p:cNvGrpSpPr/>
          <p:nvPr/>
        </p:nvGrpSpPr>
        <p:grpSpPr>
          <a:xfrm>
            <a:off x="1945800" y="4274418"/>
            <a:ext cx="1371600" cy="1774905"/>
            <a:chOff x="1945800" y="4312918"/>
            <a:chExt cx="1371600" cy="1774905"/>
          </a:xfrm>
        </p:grpSpPr>
        <p:sp>
          <p:nvSpPr>
            <p:cNvPr id="20" name="Rounded Rectangle 19">
              <a:extLst>
                <a:ext uri="{FF2B5EF4-FFF2-40B4-BE49-F238E27FC236}">
                  <a16:creationId xmlns:a16="http://schemas.microsoft.com/office/drawing/2014/main" id="{6FF00D01-65C5-4C4F-A964-7185AB31695E}"/>
                </a:ext>
              </a:extLst>
            </p:cNvPr>
            <p:cNvSpPr/>
            <p:nvPr/>
          </p:nvSpPr>
          <p:spPr>
            <a:xfrm>
              <a:off x="19458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Enhance design/ business process management</a:t>
              </a:r>
            </a:p>
          </p:txBody>
        </p:sp>
        <p:sp>
          <p:nvSpPr>
            <p:cNvPr id="53" name="Oval 52">
              <a:extLst>
                <a:ext uri="{FF2B5EF4-FFF2-40B4-BE49-F238E27FC236}">
                  <a16:creationId xmlns:a16="http://schemas.microsoft.com/office/drawing/2014/main" id="{F5187E78-837F-C94D-B7D4-401422C10A62}"/>
                </a:ext>
              </a:extLst>
            </p:cNvPr>
            <p:cNvSpPr>
              <a:spLocks noChangeAspect="1"/>
            </p:cNvSpPr>
            <p:nvPr/>
          </p:nvSpPr>
          <p:spPr bwMode="auto">
            <a:xfrm>
              <a:off x="2351658" y="4312918"/>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B8FB0E09-7127-414D-ACE2-37B98214D4FD}"/>
                </a:ext>
              </a:extLst>
            </p:cNvPr>
            <p:cNvPicPr>
              <a:picLocks noChangeAspect="1"/>
            </p:cNvPicPr>
            <p:nvPr/>
          </p:nvPicPr>
          <p:blipFill>
            <a:blip r:embed="rId4"/>
            <a:stretch>
              <a:fillRect/>
            </a:stretch>
          </p:blipFill>
          <p:spPr>
            <a:xfrm>
              <a:off x="2498739" y="4460783"/>
              <a:ext cx="274320" cy="251459"/>
            </a:xfrm>
            <a:prstGeom prst="rect">
              <a:avLst/>
            </a:prstGeom>
          </p:spPr>
        </p:pic>
      </p:grpSp>
      <p:grpSp>
        <p:nvGrpSpPr>
          <p:cNvPr id="17" name="Group 16">
            <a:extLst>
              <a:ext uri="{FF2B5EF4-FFF2-40B4-BE49-F238E27FC236}">
                <a16:creationId xmlns:a16="http://schemas.microsoft.com/office/drawing/2014/main" id="{D97AEEFA-1F3C-4161-B7BC-8A6FF6F406D5}"/>
              </a:ext>
            </a:extLst>
          </p:cNvPr>
          <p:cNvGrpSpPr/>
          <p:nvPr/>
        </p:nvGrpSpPr>
        <p:grpSpPr>
          <a:xfrm>
            <a:off x="3432353" y="3391463"/>
            <a:ext cx="1371600" cy="2657861"/>
            <a:chOff x="3432353" y="3391463"/>
            <a:chExt cx="1371600" cy="2657861"/>
          </a:xfrm>
        </p:grpSpPr>
        <p:sp>
          <p:nvSpPr>
            <p:cNvPr id="21" name="Rounded Rectangle 20">
              <a:extLst>
                <a:ext uri="{FF2B5EF4-FFF2-40B4-BE49-F238E27FC236}">
                  <a16:creationId xmlns:a16="http://schemas.microsoft.com/office/drawing/2014/main" id="{20AE3AF4-1EE2-8A4C-B6DC-C15D920CF60E}"/>
                </a:ext>
              </a:extLst>
            </p:cNvPr>
            <p:cNvSpPr/>
            <p:nvPr/>
          </p:nvSpPr>
          <p:spPr>
            <a:xfrm>
              <a:off x="3432353" y="3688764"/>
              <a:ext cx="1371600" cy="236056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Develop cross-platform mobile apps</a:t>
              </a:r>
            </a:p>
          </p:txBody>
        </p:sp>
        <p:sp>
          <p:nvSpPr>
            <p:cNvPr id="52" name="Oval 51">
              <a:extLst>
                <a:ext uri="{FF2B5EF4-FFF2-40B4-BE49-F238E27FC236}">
                  <a16:creationId xmlns:a16="http://schemas.microsoft.com/office/drawing/2014/main" id="{99AB7739-FAA1-C94D-A99E-BD322242813C}"/>
                </a:ext>
              </a:extLst>
            </p:cNvPr>
            <p:cNvSpPr>
              <a:spLocks noChangeAspect="1"/>
            </p:cNvSpPr>
            <p:nvPr/>
          </p:nvSpPr>
          <p:spPr bwMode="auto">
            <a:xfrm>
              <a:off x="3832730"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8CADB400-FA0F-B947-A6B3-1A60BD8612F5}"/>
                </a:ext>
              </a:extLst>
            </p:cNvPr>
            <p:cNvPicPr>
              <a:picLocks noChangeAspect="1"/>
            </p:cNvPicPr>
            <p:nvPr/>
          </p:nvPicPr>
          <p:blipFill>
            <a:blip r:embed="rId5"/>
            <a:stretch>
              <a:fillRect/>
            </a:stretch>
          </p:blipFill>
          <p:spPr>
            <a:xfrm>
              <a:off x="4018875" y="3527932"/>
              <a:ext cx="176349" cy="274320"/>
            </a:xfrm>
            <a:prstGeom prst="rect">
              <a:avLst/>
            </a:prstGeom>
          </p:spPr>
        </p:pic>
      </p:grpSp>
      <p:grpSp>
        <p:nvGrpSpPr>
          <p:cNvPr id="18" name="Group 17">
            <a:extLst>
              <a:ext uri="{FF2B5EF4-FFF2-40B4-BE49-F238E27FC236}">
                <a16:creationId xmlns:a16="http://schemas.microsoft.com/office/drawing/2014/main" id="{7E4FCFAA-EEF7-4479-956B-BF3A28C4341E}"/>
              </a:ext>
            </a:extLst>
          </p:cNvPr>
          <p:cNvGrpSpPr/>
          <p:nvPr/>
        </p:nvGrpSpPr>
        <p:grpSpPr>
          <a:xfrm>
            <a:off x="4918906" y="3391463"/>
            <a:ext cx="1371600" cy="2657860"/>
            <a:chOff x="4918906" y="3391463"/>
            <a:chExt cx="1371600" cy="2657860"/>
          </a:xfrm>
        </p:grpSpPr>
        <p:sp>
          <p:nvSpPr>
            <p:cNvPr id="22" name="Rounded Rectangle 21">
              <a:extLst>
                <a:ext uri="{FF2B5EF4-FFF2-40B4-BE49-F238E27FC236}">
                  <a16:creationId xmlns:a16="http://schemas.microsoft.com/office/drawing/2014/main" id="{397EE758-7788-7E40-B660-FBA66D3BE13D}"/>
                </a:ext>
              </a:extLst>
            </p:cNvPr>
            <p:cNvSpPr/>
            <p:nvPr/>
          </p:nvSpPr>
          <p:spPr>
            <a:xfrm>
              <a:off x="4918906" y="3688762"/>
              <a:ext cx="1371600" cy="23605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Govern/ manage application lifecycles for viral apps</a:t>
              </a:r>
            </a:p>
          </p:txBody>
        </p:sp>
        <p:sp>
          <p:nvSpPr>
            <p:cNvPr id="32" name="Oval 31">
              <a:extLst>
                <a:ext uri="{FF2B5EF4-FFF2-40B4-BE49-F238E27FC236}">
                  <a16:creationId xmlns:a16="http://schemas.microsoft.com/office/drawing/2014/main" id="{AF122A25-BE99-42C9-A295-85F562EC80BA}"/>
                </a:ext>
              </a:extLst>
            </p:cNvPr>
            <p:cNvSpPr>
              <a:spLocks noChangeAspect="1"/>
            </p:cNvSpPr>
            <p:nvPr/>
          </p:nvSpPr>
          <p:spPr bwMode="auto">
            <a:xfrm>
              <a:off x="5330386"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1" name="Picture 10">
              <a:extLst>
                <a:ext uri="{FF2B5EF4-FFF2-40B4-BE49-F238E27FC236}">
                  <a16:creationId xmlns:a16="http://schemas.microsoft.com/office/drawing/2014/main" id="{FEBE0276-722E-7640-AF60-850E9C3FD4D8}"/>
                </a:ext>
              </a:extLst>
            </p:cNvPr>
            <p:cNvPicPr>
              <a:picLocks noChangeAspect="1"/>
            </p:cNvPicPr>
            <p:nvPr/>
          </p:nvPicPr>
          <p:blipFill>
            <a:blip r:embed="rId6"/>
            <a:stretch>
              <a:fillRect/>
            </a:stretch>
          </p:blipFill>
          <p:spPr>
            <a:xfrm>
              <a:off x="5478976" y="3537183"/>
              <a:ext cx="251460" cy="274320"/>
            </a:xfrm>
            <a:prstGeom prst="rect">
              <a:avLst/>
            </a:prstGeom>
          </p:spPr>
        </p:pic>
      </p:grpSp>
      <p:grpSp>
        <p:nvGrpSpPr>
          <p:cNvPr id="23" name="Group 22">
            <a:extLst>
              <a:ext uri="{FF2B5EF4-FFF2-40B4-BE49-F238E27FC236}">
                <a16:creationId xmlns:a16="http://schemas.microsoft.com/office/drawing/2014/main" id="{5A7FD131-ED9B-4F5B-8936-7F861E1FE7BF}"/>
              </a:ext>
            </a:extLst>
          </p:cNvPr>
          <p:cNvGrpSpPr/>
          <p:nvPr/>
        </p:nvGrpSpPr>
        <p:grpSpPr>
          <a:xfrm>
            <a:off x="6405459" y="2304603"/>
            <a:ext cx="1371600" cy="3744721"/>
            <a:chOff x="6405459" y="2304603"/>
            <a:chExt cx="1371600" cy="3744721"/>
          </a:xfrm>
        </p:grpSpPr>
        <p:sp>
          <p:nvSpPr>
            <p:cNvPr id="24" name="Rounded Rectangle 23">
              <a:extLst>
                <a:ext uri="{FF2B5EF4-FFF2-40B4-BE49-F238E27FC236}">
                  <a16:creationId xmlns:a16="http://schemas.microsoft.com/office/drawing/2014/main" id="{67EC198D-6681-F74C-A804-0DECCE7121CA}"/>
                </a:ext>
              </a:extLst>
            </p:cNvPr>
            <p:cNvSpPr/>
            <p:nvPr/>
          </p:nvSpPr>
          <p:spPr>
            <a:xfrm>
              <a:off x="6405459"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Customize first- or third-party apps</a:t>
              </a:r>
            </a:p>
          </p:txBody>
        </p:sp>
        <p:sp>
          <p:nvSpPr>
            <p:cNvPr id="35" name="Oval 34">
              <a:extLst>
                <a:ext uri="{FF2B5EF4-FFF2-40B4-BE49-F238E27FC236}">
                  <a16:creationId xmlns:a16="http://schemas.microsoft.com/office/drawing/2014/main" id="{F28FCC39-D807-CA4A-B2B3-C4D7F623850C}"/>
                </a:ext>
              </a:extLst>
            </p:cNvPr>
            <p:cNvSpPr>
              <a:spLocks noChangeAspect="1"/>
            </p:cNvSpPr>
            <p:nvPr/>
          </p:nvSpPr>
          <p:spPr bwMode="auto">
            <a:xfrm>
              <a:off x="6815573"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6FBA94F4-5666-2D46-8AAA-4521EE9BC05F}"/>
                </a:ext>
              </a:extLst>
            </p:cNvPr>
            <p:cNvPicPr>
              <a:picLocks noChangeAspect="1"/>
            </p:cNvPicPr>
            <p:nvPr/>
          </p:nvPicPr>
          <p:blipFill>
            <a:blip r:embed="rId7"/>
            <a:stretch>
              <a:fillRect/>
            </a:stretch>
          </p:blipFill>
          <p:spPr>
            <a:xfrm>
              <a:off x="6952733" y="2460954"/>
              <a:ext cx="274320" cy="232118"/>
            </a:xfrm>
            <a:prstGeom prst="rect">
              <a:avLst/>
            </a:prstGeom>
          </p:spPr>
        </p:pic>
      </p:grpSp>
      <p:grpSp>
        <p:nvGrpSpPr>
          <p:cNvPr id="26" name="Group 25">
            <a:extLst>
              <a:ext uri="{FF2B5EF4-FFF2-40B4-BE49-F238E27FC236}">
                <a16:creationId xmlns:a16="http://schemas.microsoft.com/office/drawing/2014/main" id="{07938E86-96E7-46A5-9C2A-33B3558640C1}"/>
              </a:ext>
            </a:extLst>
          </p:cNvPr>
          <p:cNvGrpSpPr/>
          <p:nvPr/>
        </p:nvGrpSpPr>
        <p:grpSpPr>
          <a:xfrm>
            <a:off x="7892012" y="2304603"/>
            <a:ext cx="1371600" cy="3744721"/>
            <a:chOff x="7892012" y="2304603"/>
            <a:chExt cx="1371600" cy="3744721"/>
          </a:xfrm>
        </p:grpSpPr>
        <p:sp>
          <p:nvSpPr>
            <p:cNvPr id="25" name="Rounded Rectangle 24">
              <a:extLst>
                <a:ext uri="{FF2B5EF4-FFF2-40B4-BE49-F238E27FC236}">
                  <a16:creationId xmlns:a16="http://schemas.microsoft.com/office/drawing/2014/main" id="{E73EE996-F08E-3A40-AAD1-4745F6E198C1}"/>
                </a:ext>
              </a:extLst>
            </p:cNvPr>
            <p:cNvSpPr/>
            <p:nvPr/>
          </p:nvSpPr>
          <p:spPr>
            <a:xfrm>
              <a:off x="7892012"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Digitize paper/ siloed processes</a:t>
              </a:r>
            </a:p>
          </p:txBody>
        </p:sp>
        <p:sp>
          <p:nvSpPr>
            <p:cNvPr id="36" name="Oval 35">
              <a:extLst>
                <a:ext uri="{FF2B5EF4-FFF2-40B4-BE49-F238E27FC236}">
                  <a16:creationId xmlns:a16="http://schemas.microsoft.com/office/drawing/2014/main" id="{CF43B1B4-CEE0-494C-A632-B71EBA6079BA}"/>
                </a:ext>
              </a:extLst>
            </p:cNvPr>
            <p:cNvSpPr>
              <a:spLocks noChangeAspect="1"/>
            </p:cNvSpPr>
            <p:nvPr/>
          </p:nvSpPr>
          <p:spPr bwMode="auto">
            <a:xfrm>
              <a:off x="8303492"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3" name="Picture 12">
              <a:extLst>
                <a:ext uri="{FF2B5EF4-FFF2-40B4-BE49-F238E27FC236}">
                  <a16:creationId xmlns:a16="http://schemas.microsoft.com/office/drawing/2014/main" id="{AB808D07-C3B5-0B43-919A-F99F8340C885}"/>
                </a:ext>
              </a:extLst>
            </p:cNvPr>
            <p:cNvPicPr>
              <a:picLocks noChangeAspect="1"/>
            </p:cNvPicPr>
            <p:nvPr/>
          </p:nvPicPr>
          <p:blipFill>
            <a:blip r:embed="rId8"/>
            <a:stretch>
              <a:fillRect/>
            </a:stretch>
          </p:blipFill>
          <p:spPr>
            <a:xfrm>
              <a:off x="8440652" y="2471857"/>
              <a:ext cx="274320" cy="210311"/>
            </a:xfrm>
            <a:prstGeom prst="rect">
              <a:avLst/>
            </a:prstGeom>
          </p:spPr>
        </p:pic>
      </p:grpSp>
      <p:grpSp>
        <p:nvGrpSpPr>
          <p:cNvPr id="27" name="Group 26">
            <a:extLst>
              <a:ext uri="{FF2B5EF4-FFF2-40B4-BE49-F238E27FC236}">
                <a16:creationId xmlns:a16="http://schemas.microsoft.com/office/drawing/2014/main" id="{1C70B001-0C96-654E-A042-5F94DC02DB89}"/>
              </a:ext>
            </a:extLst>
          </p:cNvPr>
          <p:cNvGrpSpPr/>
          <p:nvPr/>
        </p:nvGrpSpPr>
        <p:grpSpPr>
          <a:xfrm>
            <a:off x="9378565" y="1284601"/>
            <a:ext cx="1371600" cy="4764723"/>
            <a:chOff x="9378565" y="1323101"/>
            <a:chExt cx="1371600" cy="4764723"/>
          </a:xfrm>
        </p:grpSpPr>
        <p:sp>
          <p:nvSpPr>
            <p:cNvPr id="30" name="Rounded Rectangle 29">
              <a:extLst>
                <a:ext uri="{FF2B5EF4-FFF2-40B4-BE49-F238E27FC236}">
                  <a16:creationId xmlns:a16="http://schemas.microsoft.com/office/drawing/2014/main" id="{06730D29-25A4-BF49-A658-51EBA4727361}"/>
                </a:ext>
              </a:extLst>
            </p:cNvPr>
            <p:cNvSpPr/>
            <p:nvPr/>
          </p:nvSpPr>
          <p:spPr>
            <a:xfrm>
              <a:off x="9378565" y="1574152"/>
              <a:ext cx="1371600" cy="451367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Modernize legacy apps</a:t>
              </a:r>
            </a:p>
          </p:txBody>
        </p:sp>
        <p:sp>
          <p:nvSpPr>
            <p:cNvPr id="37" name="Oval 36">
              <a:extLst>
                <a:ext uri="{FF2B5EF4-FFF2-40B4-BE49-F238E27FC236}">
                  <a16:creationId xmlns:a16="http://schemas.microsoft.com/office/drawing/2014/main" id="{5DA7E757-B45B-FA4E-BB7F-BF0E26CB3E41}"/>
                </a:ext>
              </a:extLst>
            </p:cNvPr>
            <p:cNvSpPr>
              <a:spLocks noChangeAspect="1"/>
            </p:cNvSpPr>
            <p:nvPr/>
          </p:nvSpPr>
          <p:spPr bwMode="auto">
            <a:xfrm>
              <a:off x="9790045" y="1323101"/>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88C6FD4E-E078-2744-B0E0-97720CC83CAE}"/>
                </a:ext>
              </a:extLst>
            </p:cNvPr>
            <p:cNvPicPr>
              <a:picLocks noChangeAspect="1"/>
            </p:cNvPicPr>
            <p:nvPr/>
          </p:nvPicPr>
          <p:blipFill>
            <a:blip r:embed="rId9"/>
            <a:stretch>
              <a:fillRect/>
            </a:stretch>
          </p:blipFill>
          <p:spPr>
            <a:xfrm>
              <a:off x="9927205" y="1460261"/>
              <a:ext cx="274320" cy="274320"/>
            </a:xfrm>
            <a:prstGeom prst="rect">
              <a:avLst/>
            </a:prstGeom>
          </p:spPr>
        </p:pic>
      </p:grpSp>
      <p:sp>
        <p:nvSpPr>
          <p:cNvPr id="59" name="Oval 58">
            <a:extLst>
              <a:ext uri="{FF2B5EF4-FFF2-40B4-BE49-F238E27FC236}">
                <a16:creationId xmlns:a16="http://schemas.microsoft.com/office/drawing/2014/main" id="{5EF636E9-33FC-4C1E-8690-CFF8F84E67D1}"/>
              </a:ext>
            </a:extLst>
          </p:cNvPr>
          <p:cNvSpPr>
            <a:spLocks noChangeAspect="1"/>
          </p:cNvSpPr>
          <p:nvPr/>
        </p:nvSpPr>
        <p:spPr>
          <a:xfrm>
            <a:off x="2995370"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44537DEA-23E3-4851-9CA4-2186F98DAA75}"/>
              </a:ext>
            </a:extLst>
          </p:cNvPr>
          <p:cNvSpPr>
            <a:spLocks noChangeAspect="1"/>
          </p:cNvSpPr>
          <p:nvPr/>
        </p:nvSpPr>
        <p:spPr>
          <a:xfrm>
            <a:off x="65874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51CA8DCB-0D9D-45B6-809B-9B19E305501C}"/>
              </a:ext>
            </a:extLst>
          </p:cNvPr>
          <p:cNvSpPr>
            <a:spLocks noChangeAspect="1"/>
          </p:cNvSpPr>
          <p:nvPr/>
        </p:nvSpPr>
        <p:spPr>
          <a:xfrm>
            <a:off x="67346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723998EA-0FCB-4EAC-B1B8-AF9FF1D70E44}"/>
              </a:ext>
            </a:extLst>
          </p:cNvPr>
          <p:cNvSpPr>
            <a:spLocks noChangeAspect="1"/>
          </p:cNvSpPr>
          <p:nvPr/>
        </p:nvSpPr>
        <p:spPr>
          <a:xfrm>
            <a:off x="101795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341F3440-AA4F-410B-AAF4-C8F972A3479A}"/>
              </a:ext>
            </a:extLst>
          </p:cNvPr>
          <p:cNvSpPr>
            <a:spLocks noChangeAspect="1"/>
          </p:cNvSpPr>
          <p:nvPr/>
        </p:nvSpPr>
        <p:spPr>
          <a:xfrm>
            <a:off x="103267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1E27158A-0B64-4DF9-8CDB-4F91C2D6C0AF}"/>
              </a:ext>
            </a:extLst>
          </p:cNvPr>
          <p:cNvSpPr>
            <a:spLocks noChangeAspect="1"/>
          </p:cNvSpPr>
          <p:nvPr/>
        </p:nvSpPr>
        <p:spPr>
          <a:xfrm>
            <a:off x="104739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16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15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1650"/>
                            </p:stCondLst>
                            <p:childTnLst>
                              <p:par>
                                <p:cTn id="14" presetID="1" presetClass="entr" presetSubtype="0" fill="hold" grpId="0" nodeType="afterEffect">
                                  <p:stCondLst>
                                    <p:cond delay="500"/>
                                  </p:stCondLst>
                                  <p:childTnLst>
                                    <p:set>
                                      <p:cBhvr>
                                        <p:cTn id="15" dur="1" fill="hold">
                                          <p:stCondLst>
                                            <p:cond delay="0"/>
                                          </p:stCondLst>
                                        </p:cTn>
                                        <p:tgtEl>
                                          <p:spTgt spid="62"/>
                                        </p:tgtEl>
                                        <p:attrNameLst>
                                          <p:attrName>style.visibility</p:attrName>
                                        </p:attrNameLst>
                                      </p:cBhvr>
                                      <p:to>
                                        <p:strVal val="visible"/>
                                      </p:to>
                                    </p:set>
                                  </p:childTnLst>
                                </p:cTn>
                              </p:par>
                            </p:childTnLst>
                          </p:cTn>
                        </p:par>
                        <p:par>
                          <p:cTn id="16" fill="hold">
                            <p:stCondLst>
                              <p:cond delay="2150"/>
                            </p:stCondLst>
                            <p:childTnLst>
                              <p:par>
                                <p:cTn id="17" presetID="1" presetClass="entr" presetSubtype="0" fill="hold" grpId="0" nodeType="afterEffect">
                                  <p:stCondLst>
                                    <p:cond delay="15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grpId="0" nodeType="afterEffect">
                                  <p:stCondLst>
                                    <p:cond delay="15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a:extLst>
              <a:ext uri="{FF2B5EF4-FFF2-40B4-BE49-F238E27FC236}">
                <a16:creationId xmlns:a16="http://schemas.microsoft.com/office/drawing/2014/main" id="{A65D4E9D-7A43-4F34-A6C7-35400749E512}"/>
              </a:ext>
            </a:extLst>
          </p:cNvPr>
          <p:cNvSpPr txBox="1">
            <a:spLocks/>
          </p:cNvSpPr>
          <p:nvPr/>
        </p:nvSpPr>
        <p:spPr>
          <a:xfrm>
            <a:off x="457199" y="461561"/>
            <a:ext cx="10860157"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PowerApps has an expansive customer base</a:t>
            </a:r>
          </a:p>
        </p:txBody>
      </p:sp>
      <p:grpSp>
        <p:nvGrpSpPr>
          <p:cNvPr id="10" name="Group 9">
            <a:extLst>
              <a:ext uri="{FF2B5EF4-FFF2-40B4-BE49-F238E27FC236}">
                <a16:creationId xmlns:a16="http://schemas.microsoft.com/office/drawing/2014/main" id="{B52D7956-9D61-4D53-9280-EB0EDF133F04}"/>
              </a:ext>
            </a:extLst>
          </p:cNvPr>
          <p:cNvGrpSpPr/>
          <p:nvPr/>
        </p:nvGrpSpPr>
        <p:grpSpPr>
          <a:xfrm>
            <a:off x="10301132" y="1205991"/>
            <a:ext cx="1556576" cy="2725322"/>
            <a:chOff x="10301132" y="1205991"/>
            <a:chExt cx="1556576" cy="2725322"/>
          </a:xfrm>
        </p:grpSpPr>
        <p:sp>
          <p:nvSpPr>
            <p:cNvPr id="406" name="Rounded Rectangle 405">
              <a:extLst>
                <a:ext uri="{FF2B5EF4-FFF2-40B4-BE49-F238E27FC236}">
                  <a16:creationId xmlns:a16="http://schemas.microsoft.com/office/drawing/2014/main" id="{C7BCBA04-FC91-7A45-9266-C6E08C135038}"/>
                </a:ext>
              </a:extLst>
            </p:cNvPr>
            <p:cNvSpPr/>
            <p:nvPr/>
          </p:nvSpPr>
          <p:spPr>
            <a:xfrm>
              <a:off x="10393620"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7" name="Rounded Rectangle 406">
              <a:extLst>
                <a:ext uri="{FF2B5EF4-FFF2-40B4-BE49-F238E27FC236}">
                  <a16:creationId xmlns:a16="http://schemas.microsoft.com/office/drawing/2014/main" id="{8E666F97-770D-064E-9989-FD0B85B28423}"/>
                </a:ext>
              </a:extLst>
            </p:cNvPr>
            <p:cNvSpPr/>
            <p:nvPr/>
          </p:nvSpPr>
          <p:spPr>
            <a:xfrm>
              <a:off x="11106852"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78CB5AB-52D7-AC49-A925-2C8D221E66F4}"/>
                </a:ext>
              </a:extLst>
            </p:cNvPr>
            <p:cNvGrpSpPr/>
            <p:nvPr/>
          </p:nvGrpSpPr>
          <p:grpSpPr>
            <a:xfrm>
              <a:off x="10301132" y="1205991"/>
              <a:ext cx="1556576" cy="1068069"/>
              <a:chOff x="10301132" y="1199011"/>
              <a:chExt cx="1556576" cy="1068069"/>
            </a:xfrm>
          </p:grpSpPr>
          <p:sp>
            <p:nvSpPr>
              <p:cNvPr id="251" name="Text Placeholder 18">
                <a:extLst>
                  <a:ext uri="{FF2B5EF4-FFF2-40B4-BE49-F238E27FC236}">
                    <a16:creationId xmlns:a16="http://schemas.microsoft.com/office/drawing/2014/main" id="{70422110-8C20-404C-B0F8-7B9A5FBCABC3}"/>
                  </a:ext>
                </a:extLst>
              </p:cNvPr>
              <p:cNvSpPr txBox="1">
                <a:spLocks/>
              </p:cNvSpPr>
              <p:nvPr/>
            </p:nvSpPr>
            <p:spPr>
              <a:xfrm>
                <a:off x="10301132" y="2073181"/>
                <a:ext cx="155657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Food &amp; Beverage</a:t>
                </a:r>
                <a:endPar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nvGrpSpPr>
              <p:cNvPr id="252" name="Group 251">
                <a:extLst>
                  <a:ext uri="{FF2B5EF4-FFF2-40B4-BE49-F238E27FC236}">
                    <a16:creationId xmlns:a16="http://schemas.microsoft.com/office/drawing/2014/main" id="{D5AEF344-3462-E94A-9F85-2CC7704B509C}"/>
                  </a:ext>
                </a:extLst>
              </p:cNvPr>
              <p:cNvGrpSpPr/>
              <p:nvPr/>
            </p:nvGrpSpPr>
            <p:grpSpPr>
              <a:xfrm>
                <a:off x="10676393" y="1199011"/>
                <a:ext cx="806055" cy="806055"/>
                <a:chOff x="3895292" y="1199011"/>
                <a:chExt cx="806055" cy="806055"/>
              </a:xfrm>
            </p:grpSpPr>
            <p:sp>
              <p:nvSpPr>
                <p:cNvPr id="253" name="Oval 252">
                  <a:extLst>
                    <a:ext uri="{FF2B5EF4-FFF2-40B4-BE49-F238E27FC236}">
                      <a16:creationId xmlns:a16="http://schemas.microsoft.com/office/drawing/2014/main" id="{A594C7E7-FAFB-204C-82E6-B1BD4D35963E}"/>
                    </a:ext>
                  </a:extLst>
                </p:cNvPr>
                <p:cNvSpPr>
                  <a:spLocks noChangeAspect="1"/>
                </p:cNvSpPr>
                <p:nvPr/>
              </p:nvSpPr>
              <p:spPr bwMode="auto">
                <a:xfrm>
                  <a:off x="3895292"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54" name="Picture 253">
                  <a:extLst>
                    <a:ext uri="{FF2B5EF4-FFF2-40B4-BE49-F238E27FC236}">
                      <a16:creationId xmlns:a16="http://schemas.microsoft.com/office/drawing/2014/main" id="{8E16E730-F729-1142-B139-454B9D1D7D30}"/>
                    </a:ext>
                  </a:extLst>
                </p:cNvPr>
                <p:cNvPicPr>
                  <a:picLocks noChangeAspect="1"/>
                </p:cNvPicPr>
                <p:nvPr/>
              </p:nvPicPr>
              <p:blipFill>
                <a:blip r:embed="rId3"/>
                <a:stretch>
                  <a:fillRect/>
                </a:stretch>
              </p:blipFill>
              <p:spPr>
                <a:xfrm>
                  <a:off x="4198086" y="1464878"/>
                  <a:ext cx="200465" cy="274320"/>
                </a:xfrm>
                <a:prstGeom prst="rect">
                  <a:avLst/>
                </a:prstGeom>
              </p:spPr>
            </p:pic>
          </p:grpSp>
        </p:grpSp>
        <p:sp>
          <p:nvSpPr>
            <p:cNvPr id="273" name="Rounded Rectangle 272">
              <a:extLst>
                <a:ext uri="{FF2B5EF4-FFF2-40B4-BE49-F238E27FC236}">
                  <a16:creationId xmlns:a16="http://schemas.microsoft.com/office/drawing/2014/main" id="{1BAA8D5D-7DE2-4647-BD83-988DEC0D139D}"/>
                </a:ext>
              </a:extLst>
            </p:cNvPr>
            <p:cNvSpPr/>
            <p:nvPr/>
          </p:nvSpPr>
          <p:spPr>
            <a:xfrm>
              <a:off x="10393620"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4" name="Rounded Rectangle 273">
              <a:extLst>
                <a:ext uri="{FF2B5EF4-FFF2-40B4-BE49-F238E27FC236}">
                  <a16:creationId xmlns:a16="http://schemas.microsoft.com/office/drawing/2014/main" id="{C470ED88-796C-C74A-8A78-C09E42E47054}"/>
                </a:ext>
              </a:extLst>
            </p:cNvPr>
            <p:cNvSpPr/>
            <p:nvPr/>
          </p:nvSpPr>
          <p:spPr>
            <a:xfrm>
              <a:off x="10393620" y="365699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0" name="Rounded Rectangle 289">
              <a:extLst>
                <a:ext uri="{FF2B5EF4-FFF2-40B4-BE49-F238E27FC236}">
                  <a16:creationId xmlns:a16="http://schemas.microsoft.com/office/drawing/2014/main" id="{1E4F3DBB-E10E-9C49-93E5-617D538757A7}"/>
                </a:ext>
              </a:extLst>
            </p:cNvPr>
            <p:cNvSpPr/>
            <p:nvPr/>
          </p:nvSpPr>
          <p:spPr>
            <a:xfrm>
              <a:off x="10393620"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2" name="Rounded Rectangle 291">
              <a:extLst>
                <a:ext uri="{FF2B5EF4-FFF2-40B4-BE49-F238E27FC236}">
                  <a16:creationId xmlns:a16="http://schemas.microsoft.com/office/drawing/2014/main" id="{10C7975A-0A67-1841-A492-FAB3DBFC44D5}"/>
                </a:ext>
              </a:extLst>
            </p:cNvPr>
            <p:cNvSpPr/>
            <p:nvPr/>
          </p:nvSpPr>
          <p:spPr>
            <a:xfrm>
              <a:off x="10393620"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5" name="Picture 244">
              <a:extLst>
                <a:ext uri="{FF2B5EF4-FFF2-40B4-BE49-F238E27FC236}">
                  <a16:creationId xmlns:a16="http://schemas.microsoft.com/office/drawing/2014/main" id="{E682A504-A0AC-1F40-B0E5-C9061C27CD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91839" y="3713523"/>
              <a:ext cx="568928" cy="167719"/>
            </a:xfrm>
            <a:prstGeom prst="rect">
              <a:avLst/>
            </a:prstGeom>
          </p:spPr>
        </p:pic>
        <p:pic>
          <p:nvPicPr>
            <p:cNvPr id="246" name="Picture 245">
              <a:extLst>
                <a:ext uri="{FF2B5EF4-FFF2-40B4-BE49-F238E27FC236}">
                  <a16:creationId xmlns:a16="http://schemas.microsoft.com/office/drawing/2014/main" id="{08D88021-C66A-554D-B4AC-62560DEC3A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3655" y="3066420"/>
              <a:ext cx="1051530" cy="151088"/>
            </a:xfrm>
            <a:prstGeom prst="rect">
              <a:avLst/>
            </a:prstGeom>
          </p:spPr>
        </p:pic>
        <p:pic>
          <p:nvPicPr>
            <p:cNvPr id="247" name="Picture 246">
              <a:extLst>
                <a:ext uri="{FF2B5EF4-FFF2-40B4-BE49-F238E27FC236}">
                  <a16:creationId xmlns:a16="http://schemas.microsoft.com/office/drawing/2014/main" id="{5AC22594-D674-BF4C-BAF4-79113B96B5A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61599" y="2763795"/>
              <a:ext cx="508082" cy="146700"/>
            </a:xfrm>
            <a:prstGeom prst="rect">
              <a:avLst/>
            </a:prstGeom>
          </p:spPr>
        </p:pic>
        <p:pic>
          <p:nvPicPr>
            <p:cNvPr id="248" name="Picture 18" descr="Heineken logo.svg">
              <a:extLst>
                <a:ext uri="{FF2B5EF4-FFF2-40B4-BE49-F238E27FC236}">
                  <a16:creationId xmlns:a16="http://schemas.microsoft.com/office/drawing/2014/main" id="{1A30EF4F-A504-C045-BF6D-E77DC6BA6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3129" y="2416757"/>
              <a:ext cx="952582" cy="16915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6" descr="Image result for g&amp;j pepsi logo">
              <a:extLst>
                <a:ext uri="{FF2B5EF4-FFF2-40B4-BE49-F238E27FC236}">
                  <a16:creationId xmlns:a16="http://schemas.microsoft.com/office/drawing/2014/main" id="{9C9ABB82-CEE1-B646-9B7C-0AD40DB4F103}"/>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352" t="20820" r="4352" b="21976"/>
            <a:stretch/>
          </p:blipFill>
          <p:spPr bwMode="auto">
            <a:xfrm>
              <a:off x="10633553" y="3368062"/>
              <a:ext cx="891734" cy="189224"/>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8" descr="Carlsberg Group logo.svg">
              <a:extLst>
                <a:ext uri="{FF2B5EF4-FFF2-40B4-BE49-F238E27FC236}">
                  <a16:creationId xmlns:a16="http://schemas.microsoft.com/office/drawing/2014/main" id="{834A37C0-2603-3540-A375-A0BB03C66E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69785" y="2732318"/>
              <a:ext cx="332501" cy="187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C2A1867-0B2F-421C-ABDB-4C048092D26C}"/>
              </a:ext>
            </a:extLst>
          </p:cNvPr>
          <p:cNvGrpSpPr/>
          <p:nvPr/>
        </p:nvGrpSpPr>
        <p:grpSpPr>
          <a:xfrm>
            <a:off x="2109918" y="1197673"/>
            <a:ext cx="1378009" cy="3712279"/>
            <a:chOff x="2109918" y="1197673"/>
            <a:chExt cx="1378009" cy="3712279"/>
          </a:xfrm>
        </p:grpSpPr>
        <p:grpSp>
          <p:nvGrpSpPr>
            <p:cNvPr id="36" name="Group 35">
              <a:extLst>
                <a:ext uri="{FF2B5EF4-FFF2-40B4-BE49-F238E27FC236}">
                  <a16:creationId xmlns:a16="http://schemas.microsoft.com/office/drawing/2014/main" id="{3CEE8627-C1D6-BA45-A720-87E23DFC7BE8}"/>
                </a:ext>
              </a:extLst>
            </p:cNvPr>
            <p:cNvGrpSpPr/>
            <p:nvPr/>
          </p:nvGrpSpPr>
          <p:grpSpPr>
            <a:xfrm>
              <a:off x="2109918" y="1197673"/>
              <a:ext cx="1376944" cy="1068069"/>
              <a:chOff x="2109918" y="1199011"/>
              <a:chExt cx="1376944" cy="1068069"/>
            </a:xfrm>
          </p:grpSpPr>
          <p:sp>
            <p:nvSpPr>
              <p:cNvPr id="167" name="Text Placeholder 18">
                <a:extLst>
                  <a:ext uri="{FF2B5EF4-FFF2-40B4-BE49-F238E27FC236}">
                    <a16:creationId xmlns:a16="http://schemas.microsoft.com/office/drawing/2014/main" id="{25C10E02-D132-C943-A8CF-F7CDCFC43117}"/>
                  </a:ext>
                </a:extLst>
              </p:cNvPr>
              <p:cNvSpPr txBox="1">
                <a:spLocks/>
              </p:cNvSpPr>
              <p:nvPr/>
            </p:nvSpPr>
            <p:spPr>
              <a:xfrm>
                <a:off x="2109918"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Finance/Banking</a:t>
                </a:r>
              </a:p>
            </p:txBody>
          </p:sp>
          <p:grpSp>
            <p:nvGrpSpPr>
              <p:cNvPr id="168" name="Group 167">
                <a:extLst>
                  <a:ext uri="{FF2B5EF4-FFF2-40B4-BE49-F238E27FC236}">
                    <a16:creationId xmlns:a16="http://schemas.microsoft.com/office/drawing/2014/main" id="{5F3B04D1-2A7D-204C-9C39-4EDA4CB57B04}"/>
                  </a:ext>
                </a:extLst>
              </p:cNvPr>
              <p:cNvGrpSpPr/>
              <p:nvPr/>
            </p:nvGrpSpPr>
            <p:grpSpPr>
              <a:xfrm>
                <a:off x="2395363" y="1199011"/>
                <a:ext cx="806055" cy="806055"/>
                <a:chOff x="2221290" y="1199011"/>
                <a:chExt cx="806055" cy="806055"/>
              </a:xfrm>
            </p:grpSpPr>
            <p:sp>
              <p:nvSpPr>
                <p:cNvPr id="169" name="Oval 168">
                  <a:extLst>
                    <a:ext uri="{FF2B5EF4-FFF2-40B4-BE49-F238E27FC236}">
                      <a16:creationId xmlns:a16="http://schemas.microsoft.com/office/drawing/2014/main" id="{FEEB6065-6218-AF42-A709-580B3590F63B}"/>
                    </a:ext>
                  </a:extLst>
                </p:cNvPr>
                <p:cNvSpPr>
                  <a:spLocks noChangeAspect="1"/>
                </p:cNvSpPr>
                <p:nvPr/>
              </p:nvSpPr>
              <p:spPr bwMode="auto">
                <a:xfrm>
                  <a:off x="2221290"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70" name="Picture 169">
                  <a:extLst>
                    <a:ext uri="{FF2B5EF4-FFF2-40B4-BE49-F238E27FC236}">
                      <a16:creationId xmlns:a16="http://schemas.microsoft.com/office/drawing/2014/main" id="{B5CD1B84-361E-6143-B602-B8FAC8E8D639}"/>
                    </a:ext>
                  </a:extLst>
                </p:cNvPr>
                <p:cNvPicPr>
                  <a:picLocks noChangeAspect="1"/>
                </p:cNvPicPr>
                <p:nvPr/>
              </p:nvPicPr>
              <p:blipFill>
                <a:blip r:embed="rId10"/>
                <a:stretch>
                  <a:fillRect/>
                </a:stretch>
              </p:blipFill>
              <p:spPr>
                <a:xfrm>
                  <a:off x="2489975" y="1467696"/>
                  <a:ext cx="268685" cy="268685"/>
                </a:xfrm>
                <a:prstGeom prst="rect">
                  <a:avLst/>
                </a:prstGeom>
              </p:spPr>
            </p:pic>
          </p:grpSp>
        </p:grpSp>
        <p:sp>
          <p:nvSpPr>
            <p:cNvPr id="294" name="Rounded Rectangle 293">
              <a:extLst>
                <a:ext uri="{FF2B5EF4-FFF2-40B4-BE49-F238E27FC236}">
                  <a16:creationId xmlns:a16="http://schemas.microsoft.com/office/drawing/2014/main" id="{ADAC903F-83B5-0546-B163-E182FC3A54EB}"/>
                </a:ext>
              </a:extLst>
            </p:cNvPr>
            <p:cNvSpPr/>
            <p:nvPr/>
          </p:nvSpPr>
          <p:spPr>
            <a:xfrm>
              <a:off x="2116327"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5" name="Rounded Rectangle 294">
              <a:extLst>
                <a:ext uri="{FF2B5EF4-FFF2-40B4-BE49-F238E27FC236}">
                  <a16:creationId xmlns:a16="http://schemas.microsoft.com/office/drawing/2014/main" id="{5424DDA9-61FC-274C-8BA9-DA172478709E}"/>
                </a:ext>
              </a:extLst>
            </p:cNvPr>
            <p:cNvSpPr/>
            <p:nvPr/>
          </p:nvSpPr>
          <p:spPr>
            <a:xfrm>
              <a:off x="2116327"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6" name="Rounded Rectangle 295">
              <a:extLst>
                <a:ext uri="{FF2B5EF4-FFF2-40B4-BE49-F238E27FC236}">
                  <a16:creationId xmlns:a16="http://schemas.microsoft.com/office/drawing/2014/main" id="{B6E1FC6B-5A47-6B47-AA41-ACB2739C3C0F}"/>
                </a:ext>
              </a:extLst>
            </p:cNvPr>
            <p:cNvSpPr/>
            <p:nvPr/>
          </p:nvSpPr>
          <p:spPr>
            <a:xfrm>
              <a:off x="2116327"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7" name="Rounded Rectangle 296">
              <a:extLst>
                <a:ext uri="{FF2B5EF4-FFF2-40B4-BE49-F238E27FC236}">
                  <a16:creationId xmlns:a16="http://schemas.microsoft.com/office/drawing/2014/main" id="{32E8B61F-ECA1-3C47-9009-72BB25E6A33A}"/>
                </a:ext>
              </a:extLst>
            </p:cNvPr>
            <p:cNvSpPr/>
            <p:nvPr/>
          </p:nvSpPr>
          <p:spPr>
            <a:xfrm>
              <a:off x="2116327"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8" name="Rounded Rectangle 297">
              <a:extLst>
                <a:ext uri="{FF2B5EF4-FFF2-40B4-BE49-F238E27FC236}">
                  <a16:creationId xmlns:a16="http://schemas.microsoft.com/office/drawing/2014/main" id="{C624A555-6486-D142-9C1E-AD1841509D8F}"/>
                </a:ext>
              </a:extLst>
            </p:cNvPr>
            <p:cNvSpPr/>
            <p:nvPr/>
          </p:nvSpPr>
          <p:spPr>
            <a:xfrm>
              <a:off x="2116327"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9" name="Rounded Rectangle 298">
              <a:extLst>
                <a:ext uri="{FF2B5EF4-FFF2-40B4-BE49-F238E27FC236}">
                  <a16:creationId xmlns:a16="http://schemas.microsoft.com/office/drawing/2014/main" id="{7EC99EE6-1BFA-CB4C-BB8A-FC03064FE3E2}"/>
                </a:ext>
              </a:extLst>
            </p:cNvPr>
            <p:cNvSpPr/>
            <p:nvPr/>
          </p:nvSpPr>
          <p:spPr>
            <a:xfrm>
              <a:off x="2116327"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3" name="Text Placeholder 18">
              <a:extLst>
                <a:ext uri="{FF2B5EF4-FFF2-40B4-BE49-F238E27FC236}">
                  <a16:creationId xmlns:a16="http://schemas.microsoft.com/office/drawing/2014/main" id="{00E8C29A-DCD6-4A3E-9744-24DF15C4E900}"/>
                </a:ext>
              </a:extLst>
            </p:cNvPr>
            <p:cNvSpPr txBox="1">
              <a:spLocks/>
            </p:cNvSpPr>
            <p:nvPr/>
          </p:nvSpPr>
          <p:spPr>
            <a:xfrm>
              <a:off x="2142796"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asset lender in Africa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71" name="Picture 2" descr="Image result for standard bank">
              <a:extLst>
                <a:ext uri="{FF2B5EF4-FFF2-40B4-BE49-F238E27FC236}">
                  <a16:creationId xmlns:a16="http://schemas.microsoft.com/office/drawing/2014/main" id="{C7A1BBC5-D06E-4741-A499-CAD6EA59883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2275" b="21357"/>
            <a:stretch/>
          </p:blipFill>
          <p:spPr bwMode="auto">
            <a:xfrm>
              <a:off x="2276362" y="2928785"/>
              <a:ext cx="1051530" cy="207077"/>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a:extLst>
                <a:ext uri="{FF2B5EF4-FFF2-40B4-BE49-F238E27FC236}">
                  <a16:creationId xmlns:a16="http://schemas.microsoft.com/office/drawing/2014/main" id="{76CB2B59-1C13-8641-9D7F-1B332C0F115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4348" y="4360225"/>
              <a:ext cx="675558" cy="180468"/>
            </a:xfrm>
            <a:prstGeom prst="rect">
              <a:avLst/>
            </a:prstGeom>
          </p:spPr>
        </p:pic>
        <p:pic>
          <p:nvPicPr>
            <p:cNvPr id="175" name="Picture 174">
              <a:extLst>
                <a:ext uri="{FF2B5EF4-FFF2-40B4-BE49-F238E27FC236}">
                  <a16:creationId xmlns:a16="http://schemas.microsoft.com/office/drawing/2014/main" id="{B70BC38C-2C81-0049-9A29-A94E4D765591}"/>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58667" y="4672562"/>
              <a:ext cx="686920" cy="192336"/>
            </a:xfrm>
            <a:prstGeom prst="rect">
              <a:avLst/>
            </a:prstGeom>
          </p:spPr>
        </p:pic>
        <p:pic>
          <p:nvPicPr>
            <p:cNvPr id="176" name="Picture 2" descr="CUNA Mutual Group Logo.jpg">
              <a:extLst>
                <a:ext uri="{FF2B5EF4-FFF2-40B4-BE49-F238E27FC236}">
                  <a16:creationId xmlns:a16="http://schemas.microsoft.com/office/drawing/2014/main" id="{0701A604-0689-BF44-A73F-98D65C8B554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9532" y="3368472"/>
              <a:ext cx="433353" cy="24376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a:extLst>
                <a:ext uri="{FF2B5EF4-FFF2-40B4-BE49-F238E27FC236}">
                  <a16:creationId xmlns:a16="http://schemas.microsoft.com/office/drawing/2014/main" id="{3330EF3E-A7CE-BF46-999D-96479FE3810C}"/>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20423" b="18032"/>
            <a:stretch/>
          </p:blipFill>
          <p:spPr>
            <a:xfrm>
              <a:off x="2385696" y="4036734"/>
              <a:ext cx="832862" cy="192766"/>
            </a:xfrm>
            <a:prstGeom prst="rect">
              <a:avLst/>
            </a:prstGeom>
          </p:spPr>
        </p:pic>
        <p:pic>
          <p:nvPicPr>
            <p:cNvPr id="178" name="Picture 40" descr="https://upload.wikimedia.org/wikipedia/en/1/17/Tangerine_Bank_Logo.png">
              <a:hlinkClick r:id="rId16"/>
              <a:extLst>
                <a:ext uri="{FF2B5EF4-FFF2-40B4-BE49-F238E27FC236}">
                  <a16:creationId xmlns:a16="http://schemas.microsoft.com/office/drawing/2014/main" id="{5F27BAEB-4D9B-A84C-8432-5584697075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12178" y="3722280"/>
              <a:ext cx="779899" cy="177363"/>
            </a:xfrm>
            <a:prstGeom prst="rect">
              <a:avLst/>
            </a:prstGeom>
            <a:noFill/>
            <a:extLst>
              <a:ext uri="{909E8E84-426E-40DD-AFC4-6F175D3DCCD1}">
                <a14:hiddenFill xmlns:a14="http://schemas.microsoft.com/office/drawing/2010/main">
                  <a:solidFill>
                    <a:srgbClr val="FFFFFF"/>
                  </a:solidFill>
                </a14:hiddenFill>
              </a:ext>
            </a:extLst>
          </p:spPr>
        </p:pic>
        <p:sp>
          <p:nvSpPr>
            <p:cNvPr id="378" name="Rounded Rectangle 377">
              <a:extLst>
                <a:ext uri="{FF2B5EF4-FFF2-40B4-BE49-F238E27FC236}">
                  <a16:creationId xmlns:a16="http://schemas.microsoft.com/office/drawing/2014/main" id="{945489A0-3AC6-8649-BC26-0C59167C7324}"/>
                </a:ext>
              </a:extLst>
            </p:cNvPr>
            <p:cNvSpPr/>
            <p:nvPr/>
          </p:nvSpPr>
          <p:spPr>
            <a:xfrm>
              <a:off x="2828162"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79" name="Picture 378">
              <a:extLst>
                <a:ext uri="{FF2B5EF4-FFF2-40B4-BE49-F238E27FC236}">
                  <a16:creationId xmlns:a16="http://schemas.microsoft.com/office/drawing/2014/main" id="{37154B16-F887-424B-AA53-29C2CE162AF0}"/>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2279" y="3410648"/>
              <a:ext cx="435253" cy="159408"/>
            </a:xfrm>
            <a:prstGeom prst="rect">
              <a:avLst/>
            </a:prstGeom>
          </p:spPr>
        </p:pic>
      </p:grpSp>
      <p:grpSp>
        <p:nvGrpSpPr>
          <p:cNvPr id="6" name="Group 5">
            <a:extLst>
              <a:ext uri="{FF2B5EF4-FFF2-40B4-BE49-F238E27FC236}">
                <a16:creationId xmlns:a16="http://schemas.microsoft.com/office/drawing/2014/main" id="{516AF570-33AE-412B-9C05-A2468F979BBA}"/>
              </a:ext>
            </a:extLst>
          </p:cNvPr>
          <p:cNvGrpSpPr/>
          <p:nvPr/>
        </p:nvGrpSpPr>
        <p:grpSpPr>
          <a:xfrm>
            <a:off x="3762492" y="1205991"/>
            <a:ext cx="1380894" cy="2733578"/>
            <a:chOff x="3762492" y="1205991"/>
            <a:chExt cx="1380894" cy="2733578"/>
          </a:xfrm>
        </p:grpSpPr>
        <p:grpSp>
          <p:nvGrpSpPr>
            <p:cNvPr id="35" name="Group 34">
              <a:extLst>
                <a:ext uri="{FF2B5EF4-FFF2-40B4-BE49-F238E27FC236}">
                  <a16:creationId xmlns:a16="http://schemas.microsoft.com/office/drawing/2014/main" id="{455A0198-FEDB-054F-B2E3-5F83E0626572}"/>
                </a:ext>
              </a:extLst>
            </p:cNvPr>
            <p:cNvGrpSpPr/>
            <p:nvPr/>
          </p:nvGrpSpPr>
          <p:grpSpPr>
            <a:xfrm>
              <a:off x="3762492" y="1205991"/>
              <a:ext cx="1376944" cy="1068069"/>
              <a:chOff x="3761641" y="1199011"/>
              <a:chExt cx="1376944" cy="1068069"/>
            </a:xfrm>
          </p:grpSpPr>
          <p:grpSp>
            <p:nvGrpSpPr>
              <p:cNvPr id="179" name="Group 178">
                <a:extLst>
                  <a:ext uri="{FF2B5EF4-FFF2-40B4-BE49-F238E27FC236}">
                    <a16:creationId xmlns:a16="http://schemas.microsoft.com/office/drawing/2014/main" id="{83E9C051-2E3E-7642-803B-BF62038EA373}"/>
                  </a:ext>
                </a:extLst>
              </p:cNvPr>
              <p:cNvGrpSpPr/>
              <p:nvPr/>
            </p:nvGrpSpPr>
            <p:grpSpPr>
              <a:xfrm>
                <a:off x="4047086" y="1199011"/>
                <a:ext cx="806055" cy="806055"/>
                <a:chOff x="5627413" y="1573880"/>
                <a:chExt cx="914400" cy="914400"/>
              </a:xfrm>
            </p:grpSpPr>
            <p:sp>
              <p:nvSpPr>
                <p:cNvPr id="181" name="Oval 180">
                  <a:extLst>
                    <a:ext uri="{FF2B5EF4-FFF2-40B4-BE49-F238E27FC236}">
                      <a16:creationId xmlns:a16="http://schemas.microsoft.com/office/drawing/2014/main" id="{BF3C5B96-45C1-9A46-9FCF-87E8CC452105}"/>
                    </a:ext>
                  </a:extLst>
                </p:cNvPr>
                <p:cNvSpPr>
                  <a:spLocks noChangeAspect="1"/>
                </p:cNvSpPr>
                <p:nvPr/>
              </p:nvSpPr>
              <p:spPr bwMode="auto">
                <a:xfrm>
                  <a:off x="5627413"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2" name="Picture 181">
                  <a:extLst>
                    <a:ext uri="{FF2B5EF4-FFF2-40B4-BE49-F238E27FC236}">
                      <a16:creationId xmlns:a16="http://schemas.microsoft.com/office/drawing/2014/main" id="{C7766DFD-5F6A-9946-878D-556193BF5676}"/>
                    </a:ext>
                  </a:extLst>
                </p:cNvPr>
                <p:cNvPicPr>
                  <a:picLocks noChangeAspect="1"/>
                </p:cNvPicPr>
                <p:nvPr userDrawn="1"/>
              </p:nvPicPr>
              <p:blipFill>
                <a:blip r:embed="rId19"/>
                <a:stretch>
                  <a:fillRect/>
                </a:stretch>
              </p:blipFill>
              <p:spPr>
                <a:xfrm>
                  <a:off x="5932213" y="1891380"/>
                  <a:ext cx="304800" cy="279400"/>
                </a:xfrm>
                <a:prstGeom prst="rect">
                  <a:avLst/>
                </a:prstGeom>
              </p:spPr>
            </p:pic>
          </p:grpSp>
          <p:sp>
            <p:nvSpPr>
              <p:cNvPr id="184" name="Text Placeholder 18">
                <a:extLst>
                  <a:ext uri="{FF2B5EF4-FFF2-40B4-BE49-F238E27FC236}">
                    <a16:creationId xmlns:a16="http://schemas.microsoft.com/office/drawing/2014/main" id="{F05417E1-69E5-3046-9128-47DC0C84A658}"/>
                  </a:ext>
                </a:extLst>
              </p:cNvPr>
              <p:cNvSpPr txBox="1">
                <a:spLocks/>
              </p:cNvSpPr>
              <p:nvPr/>
            </p:nvSpPr>
            <p:spPr>
              <a:xfrm>
                <a:off x="3761641"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Manufacturing</a:t>
                </a:r>
              </a:p>
            </p:txBody>
          </p:sp>
        </p:grpSp>
        <p:sp>
          <p:nvSpPr>
            <p:cNvPr id="358" name="Rounded Rectangle 357">
              <a:extLst>
                <a:ext uri="{FF2B5EF4-FFF2-40B4-BE49-F238E27FC236}">
                  <a16:creationId xmlns:a16="http://schemas.microsoft.com/office/drawing/2014/main" id="{D16ED282-5C92-8940-936E-ABE70679FFBC}"/>
                </a:ext>
              </a:extLst>
            </p:cNvPr>
            <p:cNvSpPr/>
            <p:nvPr/>
          </p:nvSpPr>
          <p:spPr>
            <a:xfrm>
              <a:off x="3771786" y="3019829"/>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9" name="Rounded Rectangle 358">
              <a:extLst>
                <a:ext uri="{FF2B5EF4-FFF2-40B4-BE49-F238E27FC236}">
                  <a16:creationId xmlns:a16="http://schemas.microsoft.com/office/drawing/2014/main" id="{F53C294A-6184-7640-9F25-D0A944F87699}"/>
                </a:ext>
              </a:extLst>
            </p:cNvPr>
            <p:cNvSpPr/>
            <p:nvPr/>
          </p:nvSpPr>
          <p:spPr>
            <a:xfrm>
              <a:off x="3771786" y="3342539"/>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0" name="Rounded Rectangle 359">
              <a:extLst>
                <a:ext uri="{FF2B5EF4-FFF2-40B4-BE49-F238E27FC236}">
                  <a16:creationId xmlns:a16="http://schemas.microsoft.com/office/drawing/2014/main" id="{090DFBC0-2082-E04E-8900-91395FB0F21C}"/>
                </a:ext>
              </a:extLst>
            </p:cNvPr>
            <p:cNvSpPr/>
            <p:nvPr/>
          </p:nvSpPr>
          <p:spPr>
            <a:xfrm>
              <a:off x="3771786"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7" name="Rounded Rectangle 366">
              <a:extLst>
                <a:ext uri="{FF2B5EF4-FFF2-40B4-BE49-F238E27FC236}">
                  <a16:creationId xmlns:a16="http://schemas.microsoft.com/office/drawing/2014/main" id="{F7B9A476-1ADB-C54E-9CDB-FBE64CE89061}"/>
                </a:ext>
              </a:extLst>
            </p:cNvPr>
            <p:cNvSpPr/>
            <p:nvPr/>
          </p:nvSpPr>
          <p:spPr>
            <a:xfrm>
              <a:off x="3771786"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8" name="Rounded Rectangle 367">
              <a:extLst>
                <a:ext uri="{FF2B5EF4-FFF2-40B4-BE49-F238E27FC236}">
                  <a16:creationId xmlns:a16="http://schemas.microsoft.com/office/drawing/2014/main" id="{7F168C63-09BF-1645-985B-2C0ECFDB52BE}"/>
                </a:ext>
              </a:extLst>
            </p:cNvPr>
            <p:cNvSpPr/>
            <p:nvPr/>
          </p:nvSpPr>
          <p:spPr>
            <a:xfrm>
              <a:off x="3771786"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6" name="Picture 2" descr="Image result for nascar logo">
              <a:extLst>
                <a:ext uri="{FF2B5EF4-FFF2-40B4-BE49-F238E27FC236}">
                  <a16:creationId xmlns:a16="http://schemas.microsoft.com/office/drawing/2014/main" id="{4C4AD0BA-2CBA-4DAF-9A60-39AE4E5CD43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34" t="43079" r="9469" b="42967"/>
            <a:stretch/>
          </p:blipFill>
          <p:spPr bwMode="auto">
            <a:xfrm>
              <a:off x="3869968" y="3393611"/>
              <a:ext cx="774750" cy="17120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4" descr="DriveTime">
              <a:extLst>
                <a:ext uri="{FF2B5EF4-FFF2-40B4-BE49-F238E27FC236}">
                  <a16:creationId xmlns:a16="http://schemas.microsoft.com/office/drawing/2014/main" id="{5403756D-97F7-49A7-8BFF-8BF8390C726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22965" y="3061658"/>
              <a:ext cx="869243" cy="19141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09">
              <a:extLst>
                <a:ext uri="{FF2B5EF4-FFF2-40B4-BE49-F238E27FC236}">
                  <a16:creationId xmlns:a16="http://schemas.microsoft.com/office/drawing/2014/main" id="{396BDC20-C808-40F2-8E46-C45AB8D4AA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2420" y="3713567"/>
              <a:ext cx="421362" cy="177763"/>
            </a:xfrm>
            <a:prstGeom prst="rect">
              <a:avLst/>
            </a:prstGeom>
          </p:spPr>
        </p:pic>
        <p:pic>
          <p:nvPicPr>
            <p:cNvPr id="255" name="Picture 254" descr="Image result for integrated power services IPS logo">
              <a:extLst>
                <a:ext uri="{FF2B5EF4-FFF2-40B4-BE49-F238E27FC236}">
                  <a16:creationId xmlns:a16="http://schemas.microsoft.com/office/drawing/2014/main" id="{CACBE424-C019-784E-A327-544A0C1183B3}"/>
                </a:ext>
              </a:extLst>
            </p:cNvPr>
            <p:cNvPicPr>
              <a:picLocks noChangeAspect="1" noChangeArrowheads="1"/>
            </p:cNvPicPr>
            <p:nvPr/>
          </p:nvPicPr>
          <p:blipFill rotWithShape="1">
            <a:blip r:embed="rId23">
              <a:clrChange>
                <a:clrFrom>
                  <a:srgbClr val="F8F8F8"/>
                </a:clrFrom>
                <a:clrTo>
                  <a:srgbClr val="F8F8F8">
                    <a:alpha val="0"/>
                  </a:srgbClr>
                </a:clrTo>
              </a:clrChange>
              <a:extLst>
                <a:ext uri="{28A0092B-C50C-407E-A947-70E740481C1C}">
                  <a14:useLocalDpi xmlns:a14="http://schemas.microsoft.com/office/drawing/2010/main" val="0"/>
                </a:ext>
              </a:extLst>
            </a:blip>
            <a:srcRect l="24888" t="30551" r="25334" b="30418"/>
            <a:stretch/>
          </p:blipFill>
          <p:spPr bwMode="auto">
            <a:xfrm>
              <a:off x="3866004" y="2416757"/>
              <a:ext cx="442726" cy="1762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7" name="Picture 256">
              <a:extLst>
                <a:ext uri="{FF2B5EF4-FFF2-40B4-BE49-F238E27FC236}">
                  <a16:creationId xmlns:a16="http://schemas.microsoft.com/office/drawing/2014/main" id="{99970D8D-6C63-DD43-9890-A48FE3FACD21}"/>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4894" y="2717628"/>
              <a:ext cx="645385" cy="208241"/>
            </a:xfrm>
            <a:prstGeom prst="rect">
              <a:avLst/>
            </a:prstGeom>
            <a:ln>
              <a:noFill/>
            </a:ln>
          </p:spPr>
        </p:pic>
        <p:sp>
          <p:nvSpPr>
            <p:cNvPr id="380" name="Rounded Rectangle 379">
              <a:extLst>
                <a:ext uri="{FF2B5EF4-FFF2-40B4-BE49-F238E27FC236}">
                  <a16:creationId xmlns:a16="http://schemas.microsoft.com/office/drawing/2014/main" id="{6D40623B-6350-1B43-AAD8-77548088616A}"/>
                </a:ext>
              </a:extLst>
            </p:cNvPr>
            <p:cNvSpPr/>
            <p:nvPr/>
          </p:nvSpPr>
          <p:spPr>
            <a:xfrm>
              <a:off x="4479653"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1" name="Picture 380">
              <a:extLst>
                <a:ext uri="{FF2B5EF4-FFF2-40B4-BE49-F238E27FC236}">
                  <a16:creationId xmlns:a16="http://schemas.microsoft.com/office/drawing/2014/main" id="{5B0C327D-35AF-5C4E-AC97-B37CA9C04B6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59981" y="2394356"/>
              <a:ext cx="297712" cy="198135"/>
            </a:xfrm>
            <a:prstGeom prst="rect">
              <a:avLst/>
            </a:prstGeom>
            <a:ln>
              <a:noFill/>
            </a:ln>
          </p:spPr>
        </p:pic>
        <p:sp>
          <p:nvSpPr>
            <p:cNvPr id="382" name="Rounded Rectangle 381">
              <a:extLst>
                <a:ext uri="{FF2B5EF4-FFF2-40B4-BE49-F238E27FC236}">
                  <a16:creationId xmlns:a16="http://schemas.microsoft.com/office/drawing/2014/main" id="{E1D9524D-C231-E44C-8E6A-48BD6217B170}"/>
                </a:ext>
              </a:extLst>
            </p:cNvPr>
            <p:cNvSpPr/>
            <p:nvPr/>
          </p:nvSpPr>
          <p:spPr>
            <a:xfrm>
              <a:off x="4479653"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3" name="Picture 382">
              <a:extLst>
                <a:ext uri="{FF2B5EF4-FFF2-40B4-BE49-F238E27FC236}">
                  <a16:creationId xmlns:a16="http://schemas.microsoft.com/office/drawing/2014/main" id="{8DCEB58A-2638-0F46-BF88-E2D51B72FCA7}"/>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9330" y="3707591"/>
              <a:ext cx="454981" cy="196468"/>
            </a:xfrm>
            <a:prstGeom prst="rect">
              <a:avLst/>
            </a:prstGeom>
          </p:spPr>
        </p:pic>
        <p:sp>
          <p:nvSpPr>
            <p:cNvPr id="385" name="Rounded Rectangle 384">
              <a:extLst>
                <a:ext uri="{FF2B5EF4-FFF2-40B4-BE49-F238E27FC236}">
                  <a16:creationId xmlns:a16="http://schemas.microsoft.com/office/drawing/2014/main" id="{A9571749-1EA1-174E-9A0E-9511713F72E3}"/>
                </a:ext>
              </a:extLst>
            </p:cNvPr>
            <p:cNvSpPr/>
            <p:nvPr/>
          </p:nvSpPr>
          <p:spPr>
            <a:xfrm>
              <a:off x="4798318" y="3342539"/>
              <a:ext cx="339703"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6" name="Picture 16" descr="Image result for rollyroyce logo png">
              <a:extLst>
                <a:ext uri="{FF2B5EF4-FFF2-40B4-BE49-F238E27FC236}">
                  <a16:creationId xmlns:a16="http://schemas.microsoft.com/office/drawing/2014/main" id="{D086A681-1500-1843-B63B-046929A5664F}"/>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938978" y="3381084"/>
              <a:ext cx="106620" cy="1966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75C235B-CF67-4D57-B37B-42F51BFF5E6F}"/>
              </a:ext>
            </a:extLst>
          </p:cNvPr>
          <p:cNvGrpSpPr/>
          <p:nvPr/>
        </p:nvGrpSpPr>
        <p:grpSpPr>
          <a:xfrm>
            <a:off x="5351175" y="1199011"/>
            <a:ext cx="1501116" cy="3396615"/>
            <a:chOff x="5351175" y="1199011"/>
            <a:chExt cx="1501116" cy="3396615"/>
          </a:xfrm>
        </p:grpSpPr>
        <p:grpSp>
          <p:nvGrpSpPr>
            <p:cNvPr id="34" name="Group 33">
              <a:extLst>
                <a:ext uri="{FF2B5EF4-FFF2-40B4-BE49-F238E27FC236}">
                  <a16:creationId xmlns:a16="http://schemas.microsoft.com/office/drawing/2014/main" id="{29B2271E-07E2-6543-A75A-3ACA1E0F78F1}"/>
                </a:ext>
              </a:extLst>
            </p:cNvPr>
            <p:cNvGrpSpPr/>
            <p:nvPr/>
          </p:nvGrpSpPr>
          <p:grpSpPr>
            <a:xfrm>
              <a:off x="5351175" y="1199011"/>
              <a:ext cx="1501116" cy="1068069"/>
              <a:chOff x="5293364" y="1199011"/>
              <a:chExt cx="1501116" cy="1068069"/>
            </a:xfrm>
          </p:grpSpPr>
          <p:grpSp>
            <p:nvGrpSpPr>
              <p:cNvPr id="235" name="Group 234">
                <a:extLst>
                  <a:ext uri="{FF2B5EF4-FFF2-40B4-BE49-F238E27FC236}">
                    <a16:creationId xmlns:a16="http://schemas.microsoft.com/office/drawing/2014/main" id="{B4E397E7-CE5A-874B-8AB0-99F561C16517}"/>
                  </a:ext>
                </a:extLst>
              </p:cNvPr>
              <p:cNvGrpSpPr/>
              <p:nvPr/>
            </p:nvGrpSpPr>
            <p:grpSpPr>
              <a:xfrm>
                <a:off x="5640895" y="1199011"/>
                <a:ext cx="806055" cy="806055"/>
                <a:chOff x="3883701" y="1573880"/>
                <a:chExt cx="914400" cy="914400"/>
              </a:xfrm>
            </p:grpSpPr>
            <p:sp>
              <p:nvSpPr>
                <p:cNvPr id="236" name="Oval 235">
                  <a:extLst>
                    <a:ext uri="{FF2B5EF4-FFF2-40B4-BE49-F238E27FC236}">
                      <a16:creationId xmlns:a16="http://schemas.microsoft.com/office/drawing/2014/main" id="{85F64CDF-A3A1-784B-AB50-FFFF4342BC4B}"/>
                    </a:ext>
                  </a:extLst>
                </p:cNvPr>
                <p:cNvSpPr>
                  <a:spLocks noChangeAspect="1"/>
                </p:cNvSpPr>
                <p:nvPr/>
              </p:nvSpPr>
              <p:spPr bwMode="auto">
                <a:xfrm>
                  <a:off x="3883701"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37" name="Picture 236">
                  <a:extLst>
                    <a:ext uri="{FF2B5EF4-FFF2-40B4-BE49-F238E27FC236}">
                      <a16:creationId xmlns:a16="http://schemas.microsoft.com/office/drawing/2014/main" id="{A15B02B5-9282-9C41-A70A-FE7D8F698267}"/>
                    </a:ext>
                  </a:extLst>
                </p:cNvPr>
                <p:cNvPicPr>
                  <a:picLocks noChangeAspect="1"/>
                </p:cNvPicPr>
                <p:nvPr userDrawn="1"/>
              </p:nvPicPr>
              <p:blipFill>
                <a:blip r:embed="rId28"/>
                <a:stretch>
                  <a:fillRect/>
                </a:stretch>
              </p:blipFill>
              <p:spPr>
                <a:xfrm>
                  <a:off x="4188501" y="1891380"/>
                  <a:ext cx="304800" cy="279400"/>
                </a:xfrm>
                <a:prstGeom prst="rect">
                  <a:avLst/>
                </a:prstGeom>
              </p:spPr>
            </p:pic>
          </p:grpSp>
          <p:sp>
            <p:nvSpPr>
              <p:cNvPr id="238" name="Text Placeholder 18">
                <a:extLst>
                  <a:ext uri="{FF2B5EF4-FFF2-40B4-BE49-F238E27FC236}">
                    <a16:creationId xmlns:a16="http://schemas.microsoft.com/office/drawing/2014/main" id="{47D08777-F304-1F44-B726-50CC855E622D}"/>
                  </a:ext>
                </a:extLst>
              </p:cNvPr>
              <p:cNvSpPr txBox="1">
                <a:spLocks/>
              </p:cNvSpPr>
              <p:nvPr/>
            </p:nvSpPr>
            <p:spPr>
              <a:xfrm>
                <a:off x="5293364" y="2073181"/>
                <a:ext cx="150111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Retail/Distribution</a:t>
                </a:r>
              </a:p>
            </p:txBody>
          </p:sp>
        </p:grpSp>
        <p:sp>
          <p:nvSpPr>
            <p:cNvPr id="318" name="Rounded Rectangle 317">
              <a:extLst>
                <a:ext uri="{FF2B5EF4-FFF2-40B4-BE49-F238E27FC236}">
                  <a16:creationId xmlns:a16="http://schemas.microsoft.com/office/drawing/2014/main" id="{2C5F10B1-DD72-4843-B157-9E0FEFC8186A}"/>
                </a:ext>
              </a:extLst>
            </p:cNvPr>
            <p:cNvSpPr/>
            <p:nvPr/>
          </p:nvSpPr>
          <p:spPr>
            <a:xfrm>
              <a:off x="5427245"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9" name="Rounded Rectangle 318">
              <a:extLst>
                <a:ext uri="{FF2B5EF4-FFF2-40B4-BE49-F238E27FC236}">
                  <a16:creationId xmlns:a16="http://schemas.microsoft.com/office/drawing/2014/main" id="{AB637E46-4F6B-AD46-ACB7-38501BCAD04E}"/>
                </a:ext>
              </a:extLst>
            </p:cNvPr>
            <p:cNvSpPr/>
            <p:nvPr/>
          </p:nvSpPr>
          <p:spPr>
            <a:xfrm>
              <a:off x="5427245"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0" name="Rounded Rectangle 319">
              <a:extLst>
                <a:ext uri="{FF2B5EF4-FFF2-40B4-BE49-F238E27FC236}">
                  <a16:creationId xmlns:a16="http://schemas.microsoft.com/office/drawing/2014/main" id="{3A76F25B-A791-6242-8E2C-43367551ED2F}"/>
                </a:ext>
              </a:extLst>
            </p:cNvPr>
            <p:cNvSpPr/>
            <p:nvPr/>
          </p:nvSpPr>
          <p:spPr>
            <a:xfrm>
              <a:off x="5427245"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1" name="Rounded Rectangle 320">
              <a:extLst>
                <a:ext uri="{FF2B5EF4-FFF2-40B4-BE49-F238E27FC236}">
                  <a16:creationId xmlns:a16="http://schemas.microsoft.com/office/drawing/2014/main" id="{957D7E79-8DDE-F84A-BCF3-DEA159AD4C04}"/>
                </a:ext>
              </a:extLst>
            </p:cNvPr>
            <p:cNvSpPr/>
            <p:nvPr/>
          </p:nvSpPr>
          <p:spPr>
            <a:xfrm>
              <a:off x="5427245"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1" name="Text Placeholder 18">
              <a:extLst>
                <a:ext uri="{FF2B5EF4-FFF2-40B4-BE49-F238E27FC236}">
                  <a16:creationId xmlns:a16="http://schemas.microsoft.com/office/drawing/2014/main" id="{AD172E51-BE0F-40F1-A527-C2F93D924801}"/>
                </a:ext>
              </a:extLst>
            </p:cNvPr>
            <p:cNvSpPr txBox="1">
              <a:spLocks/>
            </p:cNvSpPr>
            <p:nvPr/>
          </p:nvSpPr>
          <p:spPr>
            <a:xfrm>
              <a:off x="5447651"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World’s largest oilfield company</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239" name="Picture 2" descr="Schlumberger.svg">
              <a:hlinkClick r:id="rId29"/>
              <a:extLst>
                <a:ext uri="{FF2B5EF4-FFF2-40B4-BE49-F238E27FC236}">
                  <a16:creationId xmlns:a16="http://schemas.microsoft.com/office/drawing/2014/main" id="{9FC2101A-C798-5648-9BB3-683FC77E78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0709" y="2952982"/>
              <a:ext cx="804672"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Image result for transalta logo">
              <a:extLst>
                <a:ext uri="{FF2B5EF4-FFF2-40B4-BE49-F238E27FC236}">
                  <a16:creationId xmlns:a16="http://schemas.microsoft.com/office/drawing/2014/main" id="{022FFBE0-2415-E44B-9258-70A861123589}"/>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638" t="8658" r="1638" b="5177"/>
            <a:stretch/>
          </p:blipFill>
          <p:spPr bwMode="auto">
            <a:xfrm>
              <a:off x="5808340" y="3397989"/>
              <a:ext cx="609411" cy="210091"/>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70" descr="http://restaurantleadership.com/wp-content/uploads/2015/10/ziosk_fstec15.jpg">
              <a:hlinkClick r:id="rId32"/>
              <a:extLst>
                <a:ext uri="{FF2B5EF4-FFF2-40B4-BE49-F238E27FC236}">
                  <a16:creationId xmlns:a16="http://schemas.microsoft.com/office/drawing/2014/main" id="{F3B3454C-EFE4-3A4F-BF87-FFA67396579F}"/>
                </a:ext>
              </a:extLst>
            </p:cNvPr>
            <p:cNvPicPr>
              <a:picLocks noChangeAspect="1" noChangeArrowheads="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08339" y="3700204"/>
              <a:ext cx="609412" cy="22528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File:Andeavor logo.svg">
              <a:extLst>
                <a:ext uri="{FF2B5EF4-FFF2-40B4-BE49-F238E27FC236}">
                  <a16:creationId xmlns:a16="http://schemas.microsoft.com/office/drawing/2014/main" id="{F9E6FAD1-201B-3841-B9C7-AD454723EDE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71180" y="4030664"/>
              <a:ext cx="883730" cy="200601"/>
            </a:xfrm>
            <a:prstGeom prst="rect">
              <a:avLst/>
            </a:prstGeom>
            <a:noFill/>
            <a:extLst>
              <a:ext uri="{909E8E84-426E-40DD-AFC4-6F175D3DCCD1}">
                <a14:hiddenFill xmlns:a14="http://schemas.microsoft.com/office/drawing/2010/main">
                  <a:solidFill>
                    <a:srgbClr val="FFFFFF"/>
                  </a:solidFill>
                </a14:hiddenFill>
              </a:ext>
            </a:extLst>
          </p:spPr>
        </p:pic>
        <p:sp>
          <p:nvSpPr>
            <p:cNvPr id="387" name="Rounded Rectangle 386">
              <a:extLst>
                <a:ext uri="{FF2B5EF4-FFF2-40B4-BE49-F238E27FC236}">
                  <a16:creationId xmlns:a16="http://schemas.microsoft.com/office/drawing/2014/main" id="{9B17EA94-7629-EC4D-9E8D-50CD3272741C}"/>
                </a:ext>
              </a:extLst>
            </p:cNvPr>
            <p:cNvSpPr/>
            <p:nvPr/>
          </p:nvSpPr>
          <p:spPr>
            <a:xfrm>
              <a:off x="5427245" y="4321306"/>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8" name="Rounded Rectangle 387">
              <a:extLst>
                <a:ext uri="{FF2B5EF4-FFF2-40B4-BE49-F238E27FC236}">
                  <a16:creationId xmlns:a16="http://schemas.microsoft.com/office/drawing/2014/main" id="{47028DAD-95CB-D148-BDB4-C68847F2100F}"/>
                </a:ext>
              </a:extLst>
            </p:cNvPr>
            <p:cNvSpPr/>
            <p:nvPr/>
          </p:nvSpPr>
          <p:spPr>
            <a:xfrm>
              <a:off x="6455830" y="4321306"/>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9" name="Picture 4" descr="BP Helios logo.svg">
              <a:extLst>
                <a:ext uri="{FF2B5EF4-FFF2-40B4-BE49-F238E27FC236}">
                  <a16:creationId xmlns:a16="http://schemas.microsoft.com/office/drawing/2014/main" id="{5DF80545-79A0-DA44-B408-E0AB8601143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48236" y="4359342"/>
              <a:ext cx="144785" cy="193047"/>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389">
              <a:extLst>
                <a:ext uri="{FF2B5EF4-FFF2-40B4-BE49-F238E27FC236}">
                  <a16:creationId xmlns:a16="http://schemas.microsoft.com/office/drawing/2014/main" id="{0624C761-2370-5341-89AA-9C096C6BE266}"/>
                </a:ext>
              </a:extLst>
            </p:cNvPr>
            <p:cNvPicPr>
              <a:picLocks noChangeAspect="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b="10594"/>
            <a:stretch/>
          </p:blipFill>
          <p:spPr>
            <a:xfrm>
              <a:off x="5599155" y="4351503"/>
              <a:ext cx="632732" cy="200863"/>
            </a:xfrm>
            <a:prstGeom prst="rect">
              <a:avLst/>
            </a:prstGeom>
          </p:spPr>
        </p:pic>
      </p:grpSp>
      <p:grpSp>
        <p:nvGrpSpPr>
          <p:cNvPr id="8" name="Group 7">
            <a:extLst>
              <a:ext uri="{FF2B5EF4-FFF2-40B4-BE49-F238E27FC236}">
                <a16:creationId xmlns:a16="http://schemas.microsoft.com/office/drawing/2014/main" id="{3E41EDB0-538B-42EB-8052-516EA806393F}"/>
              </a:ext>
            </a:extLst>
          </p:cNvPr>
          <p:cNvGrpSpPr/>
          <p:nvPr/>
        </p:nvGrpSpPr>
        <p:grpSpPr>
          <a:xfrm>
            <a:off x="7030250" y="1199011"/>
            <a:ext cx="1500732" cy="3390331"/>
            <a:chOff x="7030250" y="1199011"/>
            <a:chExt cx="1500732" cy="3390331"/>
          </a:xfrm>
        </p:grpSpPr>
        <p:sp>
          <p:nvSpPr>
            <p:cNvPr id="394" name="Rounded Rectangle 393">
              <a:extLst>
                <a:ext uri="{FF2B5EF4-FFF2-40B4-BE49-F238E27FC236}">
                  <a16:creationId xmlns:a16="http://schemas.microsoft.com/office/drawing/2014/main" id="{5150EF55-C3E2-DF40-A4BF-A2B7EAE3255B}"/>
                </a:ext>
              </a:extLst>
            </p:cNvPr>
            <p:cNvSpPr/>
            <p:nvPr/>
          </p:nvSpPr>
          <p:spPr>
            <a:xfrm>
              <a:off x="7082704"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5" name="Rounded Rectangle 394">
              <a:extLst>
                <a:ext uri="{FF2B5EF4-FFF2-40B4-BE49-F238E27FC236}">
                  <a16:creationId xmlns:a16="http://schemas.microsoft.com/office/drawing/2014/main" id="{46A45641-21FD-5042-BCC1-05D02EFA9F9B}"/>
                </a:ext>
              </a:extLst>
            </p:cNvPr>
            <p:cNvSpPr/>
            <p:nvPr/>
          </p:nvSpPr>
          <p:spPr>
            <a:xfrm>
              <a:off x="7790571"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1" name="Rounded Rectangle 390">
              <a:extLst>
                <a:ext uri="{FF2B5EF4-FFF2-40B4-BE49-F238E27FC236}">
                  <a16:creationId xmlns:a16="http://schemas.microsoft.com/office/drawing/2014/main" id="{AAB79F2A-E15A-B045-93DD-68FF7DDD2CE7}"/>
                </a:ext>
              </a:extLst>
            </p:cNvPr>
            <p:cNvSpPr/>
            <p:nvPr/>
          </p:nvSpPr>
          <p:spPr>
            <a:xfrm>
              <a:off x="7082704" y="334928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2" name="Rounded Rectangle 391">
              <a:extLst>
                <a:ext uri="{FF2B5EF4-FFF2-40B4-BE49-F238E27FC236}">
                  <a16:creationId xmlns:a16="http://schemas.microsoft.com/office/drawing/2014/main" id="{DD0AC3F0-44EC-D24C-AC11-2B3B58508C6E}"/>
                </a:ext>
              </a:extLst>
            </p:cNvPr>
            <p:cNvSpPr/>
            <p:nvPr/>
          </p:nvSpPr>
          <p:spPr>
            <a:xfrm>
              <a:off x="8117037" y="3349283"/>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D6FADB3A-A57A-B246-A6AA-4C875F69CE2D}"/>
                </a:ext>
              </a:extLst>
            </p:cNvPr>
            <p:cNvGrpSpPr/>
            <p:nvPr/>
          </p:nvGrpSpPr>
          <p:grpSpPr>
            <a:xfrm>
              <a:off x="7096941" y="1199011"/>
              <a:ext cx="1367349" cy="1068069"/>
              <a:chOff x="7094816" y="1199011"/>
              <a:chExt cx="1367349" cy="1068069"/>
            </a:xfrm>
          </p:grpSpPr>
          <p:sp>
            <p:nvSpPr>
              <p:cNvPr id="194" name="Text Placeholder 18">
                <a:extLst>
                  <a:ext uri="{FF2B5EF4-FFF2-40B4-BE49-F238E27FC236}">
                    <a16:creationId xmlns:a16="http://schemas.microsoft.com/office/drawing/2014/main" id="{B945084E-EFB9-3E48-855C-85EB99A3B5E8}"/>
                  </a:ext>
                </a:extLst>
              </p:cNvPr>
              <p:cNvSpPr txBox="1">
                <a:spLocks/>
              </p:cNvSpPr>
              <p:nvPr/>
            </p:nvSpPr>
            <p:spPr>
              <a:xfrm>
                <a:off x="7094816" y="2073181"/>
                <a:ext cx="1367349"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Public sector</a:t>
                </a:r>
              </a:p>
            </p:txBody>
          </p:sp>
          <p:grpSp>
            <p:nvGrpSpPr>
              <p:cNvPr id="196" name="Group 195">
                <a:extLst>
                  <a:ext uri="{FF2B5EF4-FFF2-40B4-BE49-F238E27FC236}">
                    <a16:creationId xmlns:a16="http://schemas.microsoft.com/office/drawing/2014/main" id="{3043AD06-BD4F-CD44-A1CB-8141701DF580}"/>
                  </a:ext>
                </a:extLst>
              </p:cNvPr>
              <p:cNvGrpSpPr/>
              <p:nvPr/>
            </p:nvGrpSpPr>
            <p:grpSpPr>
              <a:xfrm>
                <a:off x="7375463" y="1199011"/>
                <a:ext cx="806055" cy="806055"/>
                <a:chOff x="7425647" y="1199011"/>
                <a:chExt cx="806055" cy="806055"/>
              </a:xfrm>
            </p:grpSpPr>
            <p:sp>
              <p:nvSpPr>
                <p:cNvPr id="197" name="Oval 196">
                  <a:extLst>
                    <a:ext uri="{FF2B5EF4-FFF2-40B4-BE49-F238E27FC236}">
                      <a16:creationId xmlns:a16="http://schemas.microsoft.com/office/drawing/2014/main" id="{D37BEC8D-0538-7E4F-B727-7CCA6D683C04}"/>
                    </a:ext>
                  </a:extLst>
                </p:cNvPr>
                <p:cNvSpPr>
                  <a:spLocks noChangeAspect="1"/>
                </p:cNvSpPr>
                <p:nvPr/>
              </p:nvSpPr>
              <p:spPr bwMode="auto">
                <a:xfrm>
                  <a:off x="7425647"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98" name="Picture 197">
                  <a:extLst>
                    <a:ext uri="{FF2B5EF4-FFF2-40B4-BE49-F238E27FC236}">
                      <a16:creationId xmlns:a16="http://schemas.microsoft.com/office/drawing/2014/main" id="{D84EF350-64D8-A04A-9EA1-0933B8245C85}"/>
                    </a:ext>
                  </a:extLst>
                </p:cNvPr>
                <p:cNvPicPr>
                  <a:picLocks noChangeAspect="1"/>
                </p:cNvPicPr>
                <p:nvPr/>
              </p:nvPicPr>
              <p:blipFill>
                <a:blip r:embed="rId37"/>
                <a:stretch>
                  <a:fillRect/>
                </a:stretch>
              </p:blipFill>
              <p:spPr>
                <a:xfrm>
                  <a:off x="7679023" y="1438782"/>
                  <a:ext cx="299303" cy="326512"/>
                </a:xfrm>
                <a:prstGeom prst="rect">
                  <a:avLst/>
                </a:prstGeom>
              </p:spPr>
            </p:pic>
          </p:grpSp>
        </p:grpSp>
        <p:sp>
          <p:nvSpPr>
            <p:cNvPr id="330" name="Rounded Rectangle 329">
              <a:extLst>
                <a:ext uri="{FF2B5EF4-FFF2-40B4-BE49-F238E27FC236}">
                  <a16:creationId xmlns:a16="http://schemas.microsoft.com/office/drawing/2014/main" id="{CF022692-2349-D748-A5D1-E6EA7502EAEF}"/>
                </a:ext>
              </a:extLst>
            </p:cNvPr>
            <p:cNvSpPr/>
            <p:nvPr/>
          </p:nvSpPr>
          <p:spPr>
            <a:xfrm>
              <a:off x="7082704"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3" name="Rounded Rectangle 332">
              <a:extLst>
                <a:ext uri="{FF2B5EF4-FFF2-40B4-BE49-F238E27FC236}">
                  <a16:creationId xmlns:a16="http://schemas.microsoft.com/office/drawing/2014/main" id="{F35BB55F-1436-5449-8674-1E44E4FE717F}"/>
                </a:ext>
              </a:extLst>
            </p:cNvPr>
            <p:cNvSpPr/>
            <p:nvPr/>
          </p:nvSpPr>
          <p:spPr>
            <a:xfrm>
              <a:off x="7082704"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4" name="Rounded Rectangle 333">
              <a:extLst>
                <a:ext uri="{FF2B5EF4-FFF2-40B4-BE49-F238E27FC236}">
                  <a16:creationId xmlns:a16="http://schemas.microsoft.com/office/drawing/2014/main" id="{77D3187F-87AD-AC4E-A2CC-E642189C7B6B}"/>
                </a:ext>
              </a:extLst>
            </p:cNvPr>
            <p:cNvSpPr/>
            <p:nvPr/>
          </p:nvSpPr>
          <p:spPr>
            <a:xfrm>
              <a:off x="7082704"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7" name="Text Placeholder 18">
              <a:extLst>
                <a:ext uri="{FF2B5EF4-FFF2-40B4-BE49-F238E27FC236}">
                  <a16:creationId xmlns:a16="http://schemas.microsoft.com/office/drawing/2014/main" id="{B4F7B4A1-C9FF-B54C-BECC-E573CF864276}"/>
                </a:ext>
              </a:extLst>
            </p:cNvPr>
            <p:cNvSpPr txBox="1">
              <a:spLocks/>
            </p:cNvSpPr>
            <p:nvPr/>
          </p:nvSpPr>
          <p:spPr>
            <a:xfrm>
              <a:off x="7030250" y="2417681"/>
              <a:ext cx="1500732"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membership organization in U.K.</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99" name="Picture 14" descr="Image result for national trust logo">
              <a:extLst>
                <a:ext uri="{FF2B5EF4-FFF2-40B4-BE49-F238E27FC236}">
                  <a16:creationId xmlns:a16="http://schemas.microsoft.com/office/drawing/2014/main" id="{1E8C29AA-4F9A-0448-89C2-11E89828AB43}"/>
                </a:ext>
              </a:extLst>
            </p:cNvPr>
            <p:cNvPicPr>
              <a:picLocks noChangeAspect="1" noChangeArrowheads="1"/>
            </p:cNvPicPr>
            <p:nvPr/>
          </p:nvPicPr>
          <p:blipFill rotWithShape="1">
            <a:blip r:embed="rId38" cstate="print">
              <a:clrChange>
                <a:clrFrom>
                  <a:srgbClr val="FEFEFE"/>
                </a:clrFrom>
                <a:clrTo>
                  <a:srgbClr val="FEFEFE">
                    <a:alpha val="0"/>
                  </a:srgbClr>
                </a:clrTo>
              </a:clrChange>
              <a:extLst>
                <a:ext uri="{28A0092B-C50C-407E-A947-70E740481C1C}">
                  <a14:useLocalDpi xmlns:a14="http://schemas.microsoft.com/office/drawing/2010/main" val="0"/>
                </a:ext>
              </a:extLst>
            </a:blip>
            <a:srcRect l="23079" t="10071" r="23079" b="10071"/>
            <a:stretch/>
          </p:blipFill>
          <p:spPr bwMode="auto">
            <a:xfrm>
              <a:off x="7625206" y="2815920"/>
              <a:ext cx="286596" cy="408204"/>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31C46FE1-152C-A140-9D91-C4B6486D6723}"/>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a:stretch/>
          </p:blipFill>
          <p:spPr>
            <a:xfrm>
              <a:off x="8232382" y="3386615"/>
              <a:ext cx="114219" cy="198381"/>
            </a:xfrm>
            <a:prstGeom prst="rect">
              <a:avLst/>
            </a:prstGeom>
          </p:spPr>
        </p:pic>
        <p:pic>
          <p:nvPicPr>
            <p:cNvPr id="213" name="Picture 212">
              <a:extLst>
                <a:ext uri="{FF2B5EF4-FFF2-40B4-BE49-F238E27FC236}">
                  <a16:creationId xmlns:a16="http://schemas.microsoft.com/office/drawing/2014/main" id="{883C6FA6-EE61-C04C-8DB3-CCA8E307D0BF}"/>
                </a:ext>
              </a:extLst>
            </p:cNvPr>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665" y="3722280"/>
              <a:ext cx="526683" cy="172818"/>
            </a:xfrm>
            <a:prstGeom prst="rect">
              <a:avLst/>
            </a:prstGeom>
          </p:spPr>
        </p:pic>
        <p:pic>
          <p:nvPicPr>
            <p:cNvPr id="215" name="Picture 214">
              <a:extLst>
                <a:ext uri="{FF2B5EF4-FFF2-40B4-BE49-F238E27FC236}">
                  <a16:creationId xmlns:a16="http://schemas.microsoft.com/office/drawing/2014/main" id="{5B58B38F-7176-EC49-B8F6-494190E47397}"/>
                </a:ext>
              </a:extLst>
            </p:cNvPr>
            <p:cNvPicPr>
              <a:picLocks noChangeAspect="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9714" y="3679520"/>
              <a:ext cx="436887" cy="262882"/>
            </a:xfrm>
            <a:prstGeom prst="rect">
              <a:avLst/>
            </a:prstGeom>
          </p:spPr>
        </p:pic>
        <p:pic>
          <p:nvPicPr>
            <p:cNvPr id="217" name="Picture 4" descr="Image result for lawrence township logo png">
              <a:extLst>
                <a:ext uri="{FF2B5EF4-FFF2-40B4-BE49-F238E27FC236}">
                  <a16:creationId xmlns:a16="http://schemas.microsoft.com/office/drawing/2014/main" id="{15F79FE8-4FB1-A94D-92BD-EED8D4A7C816}"/>
                </a:ext>
              </a:extLst>
            </p:cNvPr>
            <p:cNvPicPr>
              <a:picLocks noChangeAspect="1" noChangeArrowheads="1"/>
            </p:cNvPicPr>
            <p:nvPr/>
          </p:nvPicPr>
          <p:blipFill rotWithShape="1">
            <a:blip r:embed="rId42">
              <a:clrChange>
                <a:clrFrom>
                  <a:srgbClr val="F9FDFC"/>
                </a:clrFrom>
                <a:clrTo>
                  <a:srgbClr val="F9FDFC">
                    <a:alpha val="0"/>
                  </a:srgbClr>
                </a:clrTo>
              </a:clrChange>
              <a:extLst>
                <a:ext uri="{28A0092B-C50C-407E-A947-70E740481C1C}">
                  <a14:useLocalDpi xmlns:a14="http://schemas.microsoft.com/office/drawing/2010/main" val="0"/>
                </a:ext>
              </a:extLst>
            </a:blip>
            <a:srcRect l="2359" t="12561" r="2464" b="13342"/>
            <a:stretch/>
          </p:blipFill>
          <p:spPr bwMode="auto">
            <a:xfrm>
              <a:off x="7220307" y="3383036"/>
              <a:ext cx="690027" cy="208909"/>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17">
              <a:extLst>
                <a:ext uri="{FF2B5EF4-FFF2-40B4-BE49-F238E27FC236}">
                  <a16:creationId xmlns:a16="http://schemas.microsoft.com/office/drawing/2014/main" id="{01A05459-F347-DF45-85CB-0A391D130449}"/>
                </a:ext>
              </a:extLst>
            </p:cNvPr>
            <p:cNvPicPr>
              <a:picLocks noChangeAspect="1"/>
            </p:cNvPicPr>
            <p:nvPr/>
          </p:nvPicPr>
          <p:blipFill rotWithShape="1">
            <a:blip r:embed="rId43"/>
            <a:srcRect l="28304" t="21487" r="29365" b="19804"/>
            <a:stretch/>
          </p:blipFill>
          <p:spPr>
            <a:xfrm>
              <a:off x="7277607" y="4028754"/>
              <a:ext cx="268937" cy="195653"/>
            </a:xfrm>
            <a:prstGeom prst="rect">
              <a:avLst/>
            </a:prstGeom>
          </p:spPr>
        </p:pic>
        <p:sp>
          <p:nvSpPr>
            <p:cNvPr id="396" name="Rounded Rectangle 395">
              <a:extLst>
                <a:ext uri="{FF2B5EF4-FFF2-40B4-BE49-F238E27FC236}">
                  <a16:creationId xmlns:a16="http://schemas.microsoft.com/office/drawing/2014/main" id="{E9420C4E-B70F-BC41-A9C9-06D8FBB9AB3B}"/>
                </a:ext>
              </a:extLst>
            </p:cNvPr>
            <p:cNvSpPr/>
            <p:nvPr/>
          </p:nvSpPr>
          <p:spPr>
            <a:xfrm>
              <a:off x="7793343"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97" name="Picture 36" descr="http://pnptc.s3.amazonaws.com/wp-content/uploads/2015/08/Carnegie-Mellon.png">
              <a:hlinkClick r:id="rId44"/>
              <a:extLst>
                <a:ext uri="{FF2B5EF4-FFF2-40B4-BE49-F238E27FC236}">
                  <a16:creationId xmlns:a16="http://schemas.microsoft.com/office/drawing/2014/main" id="{E8341DFD-1EED-E24C-AA67-6B82999718A0}"/>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965217" y="4034399"/>
              <a:ext cx="303640" cy="196866"/>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397">
              <a:extLst>
                <a:ext uri="{FF2B5EF4-FFF2-40B4-BE49-F238E27FC236}">
                  <a16:creationId xmlns:a16="http://schemas.microsoft.com/office/drawing/2014/main" id="{D69C75BC-F6D5-694A-94BF-3542E9A99A40}"/>
                </a:ext>
              </a:extLst>
            </p:cNvPr>
            <p:cNvPicPr>
              <a:picLocks noChangeAspect="1"/>
            </p:cNvPicPr>
            <p:nvPr/>
          </p:nvPicPr>
          <p:blipFill rotWithShape="1">
            <a:blip r:embed="rId46"/>
            <a:srcRect b="7230"/>
            <a:stretch/>
          </p:blipFill>
          <p:spPr>
            <a:xfrm>
              <a:off x="7439396" y="4354130"/>
              <a:ext cx="658216" cy="206086"/>
            </a:xfrm>
            <a:prstGeom prst="rect">
              <a:avLst/>
            </a:prstGeom>
          </p:spPr>
        </p:pic>
      </p:grpSp>
      <p:grpSp>
        <p:nvGrpSpPr>
          <p:cNvPr id="9" name="Group 8">
            <a:extLst>
              <a:ext uri="{FF2B5EF4-FFF2-40B4-BE49-F238E27FC236}">
                <a16:creationId xmlns:a16="http://schemas.microsoft.com/office/drawing/2014/main" id="{D2BB435E-12D9-42F6-A650-432570CC3E6B}"/>
              </a:ext>
            </a:extLst>
          </p:cNvPr>
          <p:cNvGrpSpPr/>
          <p:nvPr/>
        </p:nvGrpSpPr>
        <p:grpSpPr>
          <a:xfrm>
            <a:off x="8581819" y="1199011"/>
            <a:ext cx="1685813" cy="3055012"/>
            <a:chOff x="8581819" y="1199011"/>
            <a:chExt cx="1685813" cy="3055012"/>
          </a:xfrm>
        </p:grpSpPr>
        <p:grpSp>
          <p:nvGrpSpPr>
            <p:cNvPr id="32" name="Group 31">
              <a:extLst>
                <a:ext uri="{FF2B5EF4-FFF2-40B4-BE49-F238E27FC236}">
                  <a16:creationId xmlns:a16="http://schemas.microsoft.com/office/drawing/2014/main" id="{52E66933-E778-EC4D-90E1-AD3EAD2603C0}"/>
                </a:ext>
              </a:extLst>
            </p:cNvPr>
            <p:cNvGrpSpPr/>
            <p:nvPr/>
          </p:nvGrpSpPr>
          <p:grpSpPr>
            <a:xfrm>
              <a:off x="8581819" y="1199011"/>
              <a:ext cx="1685813" cy="1068069"/>
              <a:chOff x="8630680" y="1199011"/>
              <a:chExt cx="1685813" cy="1068069"/>
            </a:xfrm>
          </p:grpSpPr>
          <p:sp>
            <p:nvSpPr>
              <p:cNvPr id="221" name="Text Placeholder 18">
                <a:extLst>
                  <a:ext uri="{FF2B5EF4-FFF2-40B4-BE49-F238E27FC236}">
                    <a16:creationId xmlns:a16="http://schemas.microsoft.com/office/drawing/2014/main" id="{D8EBC62F-8C63-DD42-BC26-8CEAD6EA72A4}"/>
                  </a:ext>
                </a:extLst>
              </p:cNvPr>
              <p:cNvSpPr txBox="1">
                <a:spLocks/>
              </p:cNvSpPr>
              <p:nvPr/>
            </p:nvSpPr>
            <p:spPr>
              <a:xfrm>
                <a:off x="8630680" y="2073181"/>
                <a:ext cx="1685813"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Technology Services</a:t>
                </a:r>
              </a:p>
            </p:txBody>
          </p:sp>
          <p:grpSp>
            <p:nvGrpSpPr>
              <p:cNvPr id="223" name="Group 222">
                <a:extLst>
                  <a:ext uri="{FF2B5EF4-FFF2-40B4-BE49-F238E27FC236}">
                    <a16:creationId xmlns:a16="http://schemas.microsoft.com/office/drawing/2014/main" id="{138750FD-6CB2-394A-BC68-0A8115787277}"/>
                  </a:ext>
                </a:extLst>
              </p:cNvPr>
              <p:cNvGrpSpPr/>
              <p:nvPr/>
            </p:nvGrpSpPr>
            <p:grpSpPr>
              <a:xfrm>
                <a:off x="9070559" y="1199011"/>
                <a:ext cx="806055" cy="806055"/>
                <a:chOff x="9032884" y="1199011"/>
                <a:chExt cx="806055" cy="806055"/>
              </a:xfrm>
            </p:grpSpPr>
            <p:sp>
              <p:nvSpPr>
                <p:cNvPr id="224" name="Oval 223">
                  <a:extLst>
                    <a:ext uri="{FF2B5EF4-FFF2-40B4-BE49-F238E27FC236}">
                      <a16:creationId xmlns:a16="http://schemas.microsoft.com/office/drawing/2014/main" id="{48032589-0758-ED4C-BD9C-D1F69B46CB1B}"/>
                    </a:ext>
                  </a:extLst>
                </p:cNvPr>
                <p:cNvSpPr>
                  <a:spLocks noChangeAspect="1"/>
                </p:cNvSpPr>
                <p:nvPr/>
              </p:nvSpPr>
              <p:spPr bwMode="auto">
                <a:xfrm>
                  <a:off x="9032884"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25" name="Picture 224">
                  <a:extLst>
                    <a:ext uri="{FF2B5EF4-FFF2-40B4-BE49-F238E27FC236}">
                      <a16:creationId xmlns:a16="http://schemas.microsoft.com/office/drawing/2014/main" id="{6F4E510D-29C0-E147-B832-782B1D10D192}"/>
                    </a:ext>
                  </a:extLst>
                </p:cNvPr>
                <p:cNvPicPr>
                  <a:picLocks noChangeAspect="1"/>
                </p:cNvPicPr>
                <p:nvPr/>
              </p:nvPicPr>
              <p:blipFill>
                <a:blip r:embed="rId47"/>
                <a:stretch>
                  <a:fillRect/>
                </a:stretch>
              </p:blipFill>
              <p:spPr>
                <a:xfrm>
                  <a:off x="9296701" y="1478891"/>
                  <a:ext cx="278420" cy="246295"/>
                </a:xfrm>
                <a:prstGeom prst="rect">
                  <a:avLst/>
                </a:prstGeom>
              </p:spPr>
            </p:pic>
          </p:grpSp>
        </p:grpSp>
        <p:sp>
          <p:nvSpPr>
            <p:cNvPr id="342" name="Rounded Rectangle 341">
              <a:extLst>
                <a:ext uri="{FF2B5EF4-FFF2-40B4-BE49-F238E27FC236}">
                  <a16:creationId xmlns:a16="http://schemas.microsoft.com/office/drawing/2014/main" id="{813713DB-6E1D-E349-B305-2F780AFBB2F0}"/>
                </a:ext>
              </a:extLst>
            </p:cNvPr>
            <p:cNvSpPr/>
            <p:nvPr/>
          </p:nvSpPr>
          <p:spPr>
            <a:xfrm>
              <a:off x="8738163"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3" name="Rounded Rectangle 342">
              <a:extLst>
                <a:ext uri="{FF2B5EF4-FFF2-40B4-BE49-F238E27FC236}">
                  <a16:creationId xmlns:a16="http://schemas.microsoft.com/office/drawing/2014/main" id="{48BC0EF7-E9AD-D340-9237-79FDFD695FD6}"/>
                </a:ext>
              </a:extLst>
            </p:cNvPr>
            <p:cNvSpPr/>
            <p:nvPr/>
          </p:nvSpPr>
          <p:spPr>
            <a:xfrm>
              <a:off x="8738163" y="365699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4" name="Rounded Rectangle 343">
              <a:extLst>
                <a:ext uri="{FF2B5EF4-FFF2-40B4-BE49-F238E27FC236}">
                  <a16:creationId xmlns:a16="http://schemas.microsoft.com/office/drawing/2014/main" id="{9AEDA0C8-5CCA-3548-ABE6-9A98E5B2C15A}"/>
                </a:ext>
              </a:extLst>
            </p:cNvPr>
            <p:cNvSpPr/>
            <p:nvPr/>
          </p:nvSpPr>
          <p:spPr>
            <a:xfrm>
              <a:off x="8738163"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2" name="Rounded Rectangle 351">
              <a:extLst>
                <a:ext uri="{FF2B5EF4-FFF2-40B4-BE49-F238E27FC236}">
                  <a16:creationId xmlns:a16="http://schemas.microsoft.com/office/drawing/2014/main" id="{237F4FB7-8965-6643-994F-29FC1CDBE43F}"/>
                </a:ext>
              </a:extLst>
            </p:cNvPr>
            <p:cNvSpPr/>
            <p:nvPr/>
          </p:nvSpPr>
          <p:spPr>
            <a:xfrm>
              <a:off x="8738163"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3" name="Rounded Rectangle 352">
              <a:extLst>
                <a:ext uri="{FF2B5EF4-FFF2-40B4-BE49-F238E27FC236}">
                  <a16:creationId xmlns:a16="http://schemas.microsoft.com/office/drawing/2014/main" id="{5CD02D28-8CF3-2C4A-9472-644A212B9767}"/>
                </a:ext>
              </a:extLst>
            </p:cNvPr>
            <p:cNvSpPr/>
            <p:nvPr/>
          </p:nvSpPr>
          <p:spPr>
            <a:xfrm>
              <a:off x="8738163"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4" name="Rounded Rectangle 353">
              <a:extLst>
                <a:ext uri="{FF2B5EF4-FFF2-40B4-BE49-F238E27FC236}">
                  <a16:creationId xmlns:a16="http://schemas.microsoft.com/office/drawing/2014/main" id="{F742C251-70E9-C549-94A2-47B524125A01}"/>
                </a:ext>
              </a:extLst>
            </p:cNvPr>
            <p:cNvSpPr/>
            <p:nvPr/>
          </p:nvSpPr>
          <p:spPr>
            <a:xfrm>
              <a:off x="8738163"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26" name="Picture Placeholder 4">
              <a:extLst>
                <a:ext uri="{FF2B5EF4-FFF2-40B4-BE49-F238E27FC236}">
                  <a16:creationId xmlns:a16="http://schemas.microsoft.com/office/drawing/2014/main" id="{6C90AC55-1910-A24E-AB20-DA0135E227A6}"/>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11571" t="12170" r="12997" b="7724"/>
            <a:stretch/>
          </p:blipFill>
          <p:spPr>
            <a:xfrm>
              <a:off x="8816289" y="4023496"/>
              <a:ext cx="508000" cy="190340"/>
            </a:xfrm>
            <a:prstGeom prst="rect">
              <a:avLst/>
            </a:prstGeom>
          </p:spPr>
        </p:pic>
        <p:pic>
          <p:nvPicPr>
            <p:cNvPr id="229" name="Picture 228">
              <a:hlinkClick r:id="rId49"/>
              <a:extLst>
                <a:ext uri="{FF2B5EF4-FFF2-40B4-BE49-F238E27FC236}">
                  <a16:creationId xmlns:a16="http://schemas.microsoft.com/office/drawing/2014/main" id="{0E0C62A3-28F4-C743-9ACD-6F3E2CEA16C1}"/>
                </a:ext>
              </a:extLst>
            </p:cNvPr>
            <p:cNvPicPr>
              <a:picLocks noChangeAspect="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5138" y="3054883"/>
              <a:ext cx="817650" cy="230889"/>
            </a:xfrm>
            <a:prstGeom prst="rect">
              <a:avLst/>
            </a:prstGeom>
          </p:spPr>
        </p:pic>
        <p:pic>
          <p:nvPicPr>
            <p:cNvPr id="230" name="Picture 34" descr="T-Mobile logo.svg">
              <a:extLst>
                <a:ext uri="{FF2B5EF4-FFF2-40B4-BE49-F238E27FC236}">
                  <a16:creationId xmlns:a16="http://schemas.microsoft.com/office/drawing/2014/main" id="{B1ED6D3D-7CA2-0649-BA28-3442D818062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958490" y="2728153"/>
              <a:ext cx="930947" cy="22004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6" descr="KLA-Tencor logo.svg">
              <a:extLst>
                <a:ext uri="{FF2B5EF4-FFF2-40B4-BE49-F238E27FC236}">
                  <a16:creationId xmlns:a16="http://schemas.microsoft.com/office/drawing/2014/main" id="{E9F0AAD7-AD62-2548-960B-3FD584DD446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86736" y="3697072"/>
              <a:ext cx="679405" cy="194557"/>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8" descr="Image result for Bit titan logo png">
              <a:extLst>
                <a:ext uri="{FF2B5EF4-FFF2-40B4-BE49-F238E27FC236}">
                  <a16:creationId xmlns:a16="http://schemas.microsoft.com/office/drawing/2014/main" id="{7239016B-17E1-E34A-B8D4-A4FBBC38FAC7}"/>
                </a:ext>
              </a:extLst>
            </p:cNvPr>
            <p:cNvPicPr>
              <a:picLocks noChangeAspect="1" noChangeArrowheads="1"/>
            </p:cNvPicPr>
            <p:nvPr/>
          </p:nvPicPr>
          <p:blipFill rotWithShape="1">
            <a:blip r:embed="rId53">
              <a:clrChange>
                <a:clrFrom>
                  <a:srgbClr val="FFFFFF"/>
                </a:clrFrom>
                <a:clrTo>
                  <a:srgbClr val="FFFFFF">
                    <a:alpha val="0"/>
                  </a:srgbClr>
                </a:clrTo>
              </a:clrChange>
              <a:extLst>
                <a:ext uri="{28A0092B-C50C-407E-A947-70E740481C1C}">
                  <a14:useLocalDpi xmlns:a14="http://schemas.microsoft.com/office/drawing/2010/main" val="0"/>
                </a:ext>
              </a:extLst>
            </a:blip>
            <a:srcRect t="31242" b="10609"/>
            <a:stretch/>
          </p:blipFill>
          <p:spPr bwMode="auto">
            <a:xfrm>
              <a:off x="8975433" y="2408660"/>
              <a:ext cx="897060" cy="209487"/>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30" descr="Munich Re.svg">
              <a:extLst>
                <a:ext uri="{FF2B5EF4-FFF2-40B4-BE49-F238E27FC236}">
                  <a16:creationId xmlns:a16="http://schemas.microsoft.com/office/drawing/2014/main" id="{47CE89B5-C993-7E4B-A099-D9D040EB16A0}"/>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9022348" y="3368957"/>
              <a:ext cx="803231" cy="192775"/>
            </a:xfrm>
            <a:prstGeom prst="rect">
              <a:avLst/>
            </a:prstGeom>
            <a:noFill/>
            <a:extLst>
              <a:ext uri="{909E8E84-426E-40DD-AFC4-6F175D3DCCD1}">
                <a14:hiddenFill xmlns:a14="http://schemas.microsoft.com/office/drawing/2010/main">
                  <a:solidFill>
                    <a:srgbClr val="FFFFFF"/>
                  </a:solidFill>
                </a14:hiddenFill>
              </a:ext>
            </a:extLst>
          </p:spPr>
        </p:pic>
        <p:sp>
          <p:nvSpPr>
            <p:cNvPr id="399" name="Rounded Rectangle 398">
              <a:extLst>
                <a:ext uri="{FF2B5EF4-FFF2-40B4-BE49-F238E27FC236}">
                  <a16:creationId xmlns:a16="http://schemas.microsoft.com/office/drawing/2014/main" id="{76B410B6-0EE6-234B-B2EE-134B7A5CED74}"/>
                </a:ext>
              </a:extLst>
            </p:cNvPr>
            <p:cNvSpPr/>
            <p:nvPr/>
          </p:nvSpPr>
          <p:spPr>
            <a:xfrm>
              <a:off x="9451395"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0" name="Picture 399">
              <a:extLst>
                <a:ext uri="{FF2B5EF4-FFF2-40B4-BE49-F238E27FC236}">
                  <a16:creationId xmlns:a16="http://schemas.microsoft.com/office/drawing/2014/main" id="{896DE2CD-32A3-0C45-8CB3-25BBE3150A59}"/>
                </a:ext>
              </a:extLst>
            </p:cNvPr>
            <p:cNvPicPr>
              <a:picLocks noChangeAspect="1"/>
            </p:cNvPicPr>
            <p:nvPr/>
          </p:nvPicPr>
          <p:blipFill>
            <a:blip r:embed="rId55"/>
            <a:stretch>
              <a:fillRect/>
            </a:stretch>
          </p:blipFill>
          <p:spPr>
            <a:xfrm>
              <a:off x="9555223" y="4048880"/>
              <a:ext cx="443351" cy="168474"/>
            </a:xfrm>
            <a:prstGeom prst="rect">
              <a:avLst/>
            </a:prstGeom>
          </p:spPr>
        </p:pic>
        <p:sp>
          <p:nvSpPr>
            <p:cNvPr id="402" name="Rounded Rectangle 401">
              <a:extLst>
                <a:ext uri="{FF2B5EF4-FFF2-40B4-BE49-F238E27FC236}">
                  <a16:creationId xmlns:a16="http://schemas.microsoft.com/office/drawing/2014/main" id="{D57B0C05-9661-3941-833D-B71C75813E06}"/>
                </a:ext>
              </a:extLst>
            </p:cNvPr>
            <p:cNvSpPr/>
            <p:nvPr/>
          </p:nvSpPr>
          <p:spPr>
            <a:xfrm>
              <a:off x="9767590" y="3651167"/>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3" name="Picture Placeholder 24">
              <a:extLst>
                <a:ext uri="{FF2B5EF4-FFF2-40B4-BE49-F238E27FC236}">
                  <a16:creationId xmlns:a16="http://schemas.microsoft.com/office/drawing/2014/main" id="{C499E83A-4709-EB41-8CF3-EEEB540CFE20}"/>
                </a:ext>
              </a:extLst>
            </p:cNvPr>
            <p:cNvPicPr>
              <a:picLocks noChangeAspect="1"/>
            </p:cNvPicPr>
            <p:nvPr/>
          </p:nvPicPr>
          <p:blipFill rotWithShape="1">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l="1588" r="1588" b="3025"/>
            <a:stretch/>
          </p:blipFill>
          <p:spPr>
            <a:xfrm>
              <a:off x="9848456" y="3701157"/>
              <a:ext cx="168853" cy="170419"/>
            </a:xfrm>
            <a:prstGeom prst="rect">
              <a:avLst/>
            </a:prstGeom>
            <a:ln>
              <a:noFill/>
            </a:ln>
          </p:spPr>
        </p:pic>
      </p:grpSp>
      <p:grpSp>
        <p:nvGrpSpPr>
          <p:cNvPr id="4" name="Group 3">
            <a:extLst>
              <a:ext uri="{FF2B5EF4-FFF2-40B4-BE49-F238E27FC236}">
                <a16:creationId xmlns:a16="http://schemas.microsoft.com/office/drawing/2014/main" id="{604042C2-56A1-43D0-9D8B-3D849C739538}"/>
              </a:ext>
            </a:extLst>
          </p:cNvPr>
          <p:cNvGrpSpPr/>
          <p:nvPr/>
        </p:nvGrpSpPr>
        <p:grpSpPr>
          <a:xfrm>
            <a:off x="457198" y="1199011"/>
            <a:ext cx="1376945" cy="4031551"/>
            <a:chOff x="457198" y="1199011"/>
            <a:chExt cx="1376945" cy="4031551"/>
          </a:xfrm>
        </p:grpSpPr>
        <p:grpSp>
          <p:nvGrpSpPr>
            <p:cNvPr id="37" name="Group 36">
              <a:extLst>
                <a:ext uri="{FF2B5EF4-FFF2-40B4-BE49-F238E27FC236}">
                  <a16:creationId xmlns:a16="http://schemas.microsoft.com/office/drawing/2014/main" id="{74D1F9BD-47BE-CE4A-9916-EED646ABC643}"/>
                </a:ext>
              </a:extLst>
            </p:cNvPr>
            <p:cNvGrpSpPr/>
            <p:nvPr/>
          </p:nvGrpSpPr>
          <p:grpSpPr>
            <a:xfrm>
              <a:off x="457199" y="1199011"/>
              <a:ext cx="1376944" cy="1068069"/>
              <a:chOff x="458196" y="1199011"/>
              <a:chExt cx="1376944" cy="1068069"/>
            </a:xfrm>
          </p:grpSpPr>
          <p:grpSp>
            <p:nvGrpSpPr>
              <p:cNvPr id="154" name="Group 153">
                <a:extLst>
                  <a:ext uri="{FF2B5EF4-FFF2-40B4-BE49-F238E27FC236}">
                    <a16:creationId xmlns:a16="http://schemas.microsoft.com/office/drawing/2014/main" id="{8E4048D3-FA45-6F4A-AB75-82F4CBD822D9}"/>
                  </a:ext>
                </a:extLst>
              </p:cNvPr>
              <p:cNvGrpSpPr/>
              <p:nvPr/>
            </p:nvGrpSpPr>
            <p:grpSpPr>
              <a:xfrm>
                <a:off x="743641" y="1199011"/>
                <a:ext cx="806055" cy="806055"/>
                <a:chOff x="9074072" y="1573880"/>
                <a:chExt cx="914400" cy="914400"/>
              </a:xfrm>
            </p:grpSpPr>
            <p:sp>
              <p:nvSpPr>
                <p:cNvPr id="155" name="Oval 154">
                  <a:extLst>
                    <a:ext uri="{FF2B5EF4-FFF2-40B4-BE49-F238E27FC236}">
                      <a16:creationId xmlns:a16="http://schemas.microsoft.com/office/drawing/2014/main" id="{362BB227-666A-5947-A4AA-5EB31AD070DE}"/>
                    </a:ext>
                  </a:extLst>
                </p:cNvPr>
                <p:cNvSpPr>
                  <a:spLocks noChangeAspect="1"/>
                </p:cNvSpPr>
                <p:nvPr/>
              </p:nvSpPr>
              <p:spPr bwMode="auto">
                <a:xfrm>
                  <a:off x="9074072"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57" name="Picture 156">
                  <a:extLst>
                    <a:ext uri="{FF2B5EF4-FFF2-40B4-BE49-F238E27FC236}">
                      <a16:creationId xmlns:a16="http://schemas.microsoft.com/office/drawing/2014/main" id="{4781AAE2-CDD8-8D4C-959E-654A639161CA}"/>
                    </a:ext>
                  </a:extLst>
                </p:cNvPr>
                <p:cNvPicPr>
                  <a:picLocks noChangeAspect="1"/>
                </p:cNvPicPr>
                <p:nvPr userDrawn="1"/>
              </p:nvPicPr>
              <p:blipFill>
                <a:blip r:embed="rId57"/>
                <a:stretch>
                  <a:fillRect/>
                </a:stretch>
              </p:blipFill>
              <p:spPr>
                <a:xfrm>
                  <a:off x="9366172" y="1878680"/>
                  <a:ext cx="330200" cy="304800"/>
                </a:xfrm>
                <a:prstGeom prst="rect">
                  <a:avLst/>
                </a:prstGeom>
              </p:spPr>
            </p:pic>
          </p:grpSp>
          <p:sp>
            <p:nvSpPr>
              <p:cNvPr id="158" name="Text Placeholder 18">
                <a:extLst>
                  <a:ext uri="{FF2B5EF4-FFF2-40B4-BE49-F238E27FC236}">
                    <a16:creationId xmlns:a16="http://schemas.microsoft.com/office/drawing/2014/main" id="{3665FED4-DFBA-624C-A412-E12A6B124CBC}"/>
                  </a:ext>
                </a:extLst>
              </p:cNvPr>
              <p:cNvSpPr txBox="1">
                <a:spLocks/>
              </p:cNvSpPr>
              <p:nvPr/>
            </p:nvSpPr>
            <p:spPr>
              <a:xfrm>
                <a:off x="458196"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Healthcare</a:t>
                </a:r>
              </a:p>
            </p:txBody>
          </p:sp>
        </p:grpSp>
        <p:sp>
          <p:nvSpPr>
            <p:cNvPr id="263" name="Rounded Rectangle 262">
              <a:extLst>
                <a:ext uri="{FF2B5EF4-FFF2-40B4-BE49-F238E27FC236}">
                  <a16:creationId xmlns:a16="http://schemas.microsoft.com/office/drawing/2014/main" id="{E32AC312-6A01-AF4D-93CF-251E1D0752E9}"/>
                </a:ext>
              </a:extLst>
            </p:cNvPr>
            <p:cNvSpPr/>
            <p:nvPr/>
          </p:nvSpPr>
          <p:spPr>
            <a:xfrm>
              <a:off x="460868"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3" name="Rounded Rectangle 112">
              <a:extLst>
                <a:ext uri="{FF2B5EF4-FFF2-40B4-BE49-F238E27FC236}">
                  <a16:creationId xmlns:a16="http://schemas.microsoft.com/office/drawing/2014/main" id="{A6F6CD68-B6F6-7F42-8B3A-74B5C94BEACE}"/>
                </a:ext>
              </a:extLst>
            </p:cNvPr>
            <p:cNvSpPr/>
            <p:nvPr/>
          </p:nvSpPr>
          <p:spPr>
            <a:xfrm>
              <a:off x="460868"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4" name="Rounded Rectangle 113">
              <a:extLst>
                <a:ext uri="{FF2B5EF4-FFF2-40B4-BE49-F238E27FC236}">
                  <a16:creationId xmlns:a16="http://schemas.microsoft.com/office/drawing/2014/main" id="{2FFADA90-5CC4-0747-B909-1D42C6CDBC1F}"/>
                </a:ext>
              </a:extLst>
            </p:cNvPr>
            <p:cNvSpPr/>
            <p:nvPr/>
          </p:nvSpPr>
          <p:spPr>
            <a:xfrm>
              <a:off x="460868"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5" name="Rounded Rectangle 114">
              <a:extLst>
                <a:ext uri="{FF2B5EF4-FFF2-40B4-BE49-F238E27FC236}">
                  <a16:creationId xmlns:a16="http://schemas.microsoft.com/office/drawing/2014/main" id="{D19980FD-985B-EB46-A6CD-96A3BCC45040}"/>
                </a:ext>
              </a:extLst>
            </p:cNvPr>
            <p:cNvSpPr/>
            <p:nvPr/>
          </p:nvSpPr>
          <p:spPr>
            <a:xfrm>
              <a:off x="460868"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6" name="Rounded Rectangle 115">
              <a:extLst>
                <a:ext uri="{FF2B5EF4-FFF2-40B4-BE49-F238E27FC236}">
                  <a16:creationId xmlns:a16="http://schemas.microsoft.com/office/drawing/2014/main" id="{44208F83-E542-E042-9DA8-910874D7CE5B}"/>
                </a:ext>
              </a:extLst>
            </p:cNvPr>
            <p:cNvSpPr/>
            <p:nvPr/>
          </p:nvSpPr>
          <p:spPr>
            <a:xfrm>
              <a:off x="460868"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7" name="Rounded Rectangle 116">
              <a:extLst>
                <a:ext uri="{FF2B5EF4-FFF2-40B4-BE49-F238E27FC236}">
                  <a16:creationId xmlns:a16="http://schemas.microsoft.com/office/drawing/2014/main" id="{D5C770A5-F170-D44A-BA9D-A8C028D79F8C}"/>
                </a:ext>
              </a:extLst>
            </p:cNvPr>
            <p:cNvSpPr/>
            <p:nvPr/>
          </p:nvSpPr>
          <p:spPr>
            <a:xfrm>
              <a:off x="460868"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8" name="Rounded Rectangle 117">
              <a:extLst>
                <a:ext uri="{FF2B5EF4-FFF2-40B4-BE49-F238E27FC236}">
                  <a16:creationId xmlns:a16="http://schemas.microsoft.com/office/drawing/2014/main" id="{82B26275-F0E8-164D-9448-41A23DE5045C}"/>
                </a:ext>
              </a:extLst>
            </p:cNvPr>
            <p:cNvSpPr/>
            <p:nvPr/>
          </p:nvSpPr>
          <p:spPr>
            <a:xfrm>
              <a:off x="460868" y="495624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7" name="Text Placeholder 18">
              <a:extLst>
                <a:ext uri="{FF2B5EF4-FFF2-40B4-BE49-F238E27FC236}">
                  <a16:creationId xmlns:a16="http://schemas.microsoft.com/office/drawing/2014/main" id="{3CE5A13E-BE24-41A1-B35A-4884422A50F7}"/>
                </a:ext>
              </a:extLst>
            </p:cNvPr>
            <p:cNvSpPr txBox="1">
              <a:spLocks/>
            </p:cNvSpPr>
            <p:nvPr/>
          </p:nvSpPr>
          <p:spPr>
            <a:xfrm>
              <a:off x="457198" y="2417681"/>
              <a:ext cx="1371602" cy="5078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Largest vendor of U.S.</a:t>
              </a: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physician prescribing data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60" name="Picture 159">
              <a:extLst>
                <a:ext uri="{FF2B5EF4-FFF2-40B4-BE49-F238E27FC236}">
                  <a16:creationId xmlns:a16="http://schemas.microsoft.com/office/drawing/2014/main" id="{B2A48D80-B3C8-1048-985B-53E4D5795D11}"/>
                </a:ext>
              </a:extLst>
            </p:cNvPr>
            <p:cNvPicPr>
              <a:picLocks noChangeAspect="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230" y="4994168"/>
              <a:ext cx="428876" cy="200197"/>
            </a:xfrm>
            <a:prstGeom prst="rect">
              <a:avLst/>
            </a:prstGeom>
          </p:spPr>
        </p:pic>
        <p:pic>
          <p:nvPicPr>
            <p:cNvPr id="161" name="Picture 8" descr="Image result for beth israil deaconess png">
              <a:extLst>
                <a:ext uri="{FF2B5EF4-FFF2-40B4-BE49-F238E27FC236}">
                  <a16:creationId xmlns:a16="http://schemas.microsoft.com/office/drawing/2014/main" id="{9B7BC70C-EF01-7143-86AA-436D5B3D6164}"/>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42994" y="4337985"/>
              <a:ext cx="807348" cy="19631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a:extLst>
                <a:ext uri="{FF2B5EF4-FFF2-40B4-BE49-F238E27FC236}">
                  <a16:creationId xmlns:a16="http://schemas.microsoft.com/office/drawing/2014/main" id="{5B652E47-7DEE-2543-AC6C-6F3355888F99}"/>
                </a:ext>
              </a:extLst>
            </p:cNvPr>
            <p:cNvPicPr>
              <a:picLocks noChangeAspect="1"/>
            </p:cNvPicPr>
            <p:nvPr/>
          </p:nvPicPr>
          <p:blipFill>
            <a:blip r:embed="rId60" cstate="screen">
              <a:clrChange>
                <a:clrFrom>
                  <a:srgbClr val="FFFFFF"/>
                </a:clrFrom>
                <a:clrTo>
                  <a:srgbClr val="FFFFFF">
                    <a:alpha val="0"/>
                  </a:srgbClr>
                </a:clrTo>
              </a:clrChange>
              <a:extLst>
                <a:ext uri="{BEBA8EAE-BF5A-486C-A8C5-ECC9F3942E4B}">
                  <a14:imgProps xmlns:a14="http://schemas.microsoft.com/office/drawing/2010/main">
                    <a14:imgLayer r:embed="rId61">
                      <a14:imgEffect>
                        <a14:brightnessContrast bright="4000"/>
                      </a14:imgEffect>
                    </a14:imgLayer>
                  </a14:imgProps>
                </a:ext>
                <a:ext uri="{28A0092B-C50C-407E-A947-70E740481C1C}">
                  <a14:useLocalDpi xmlns:a14="http://schemas.microsoft.com/office/drawing/2010/main" val="0"/>
                </a:ext>
              </a:extLst>
            </a:blip>
            <a:stretch>
              <a:fillRect/>
            </a:stretch>
          </p:blipFill>
          <p:spPr>
            <a:xfrm>
              <a:off x="742994" y="4689469"/>
              <a:ext cx="807349" cy="165507"/>
            </a:xfrm>
            <a:prstGeom prst="rect">
              <a:avLst/>
            </a:prstGeom>
          </p:spPr>
        </p:pic>
        <p:pic>
          <p:nvPicPr>
            <p:cNvPr id="164" name="Picture 163">
              <a:extLst>
                <a:ext uri="{FF2B5EF4-FFF2-40B4-BE49-F238E27FC236}">
                  <a16:creationId xmlns:a16="http://schemas.microsoft.com/office/drawing/2014/main" id="{840DC077-24FD-224D-A125-46339B2590FC}"/>
                </a:ext>
              </a:extLst>
            </p:cNvPr>
            <p:cNvPicPr>
              <a:picLocks noChangeAspect="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953" y="3397989"/>
              <a:ext cx="685430" cy="182781"/>
            </a:xfrm>
            <a:prstGeom prst="rect">
              <a:avLst/>
            </a:prstGeom>
            <a:noFill/>
            <a:ln>
              <a:noFill/>
            </a:ln>
          </p:spPr>
        </p:pic>
        <p:pic>
          <p:nvPicPr>
            <p:cNvPr id="165" name="Picture 164">
              <a:extLst>
                <a:ext uri="{FF2B5EF4-FFF2-40B4-BE49-F238E27FC236}">
                  <a16:creationId xmlns:a16="http://schemas.microsoft.com/office/drawing/2014/main" id="{DAD28ECF-21F8-0E4D-B0A2-F03F10687F1A}"/>
                </a:ext>
              </a:extLst>
            </p:cNvPr>
            <p:cNvPicPr>
              <a:picLocks noChangeAspect="1"/>
            </p:cNvPicPr>
            <p:nvPr/>
          </p:nvPicPr>
          <p:blipFill rotWithShape="1">
            <a:blip r:embed="rId6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847107" y="4045362"/>
              <a:ext cx="599122" cy="187364"/>
            </a:xfrm>
            <a:prstGeom prst="rect">
              <a:avLst/>
            </a:prstGeom>
          </p:spPr>
        </p:pic>
        <p:pic>
          <p:nvPicPr>
            <p:cNvPr id="166" name="Picture 8" descr="http://www.swedishlifesciences.se/sites/default/files/company_profiles/608/logo/aerocrine_ab-logo_high.jpg">
              <a:hlinkClick r:id="rId64"/>
              <a:extLst>
                <a:ext uri="{FF2B5EF4-FFF2-40B4-BE49-F238E27FC236}">
                  <a16:creationId xmlns:a16="http://schemas.microsoft.com/office/drawing/2014/main" id="{36AE60AD-4F76-A84D-AF0D-8112F9FD41A3}"/>
                </a:ext>
              </a:extLst>
            </p:cNvPr>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727" y="3768310"/>
              <a:ext cx="701883" cy="11293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E00649CA-5E99-0F4C-8FB7-DDA4BF0E5118}"/>
                </a:ext>
              </a:extLst>
            </p:cNvPr>
            <p:cNvPicPr>
              <a:picLocks noChangeAspect="1"/>
            </p:cNvPicPr>
            <p:nvPr/>
          </p:nvPicPr>
          <p:blipFill rotWithShape="1">
            <a:blip r:embed="rId66" cstate="print">
              <a:clrChange>
                <a:clrFrom>
                  <a:srgbClr val="FFFFFF"/>
                </a:clrFrom>
                <a:clrTo>
                  <a:srgbClr val="FFFFFF">
                    <a:alpha val="0"/>
                  </a:srgbClr>
                </a:clrTo>
              </a:clrChange>
              <a:extLst>
                <a:ext uri="{28A0092B-C50C-407E-A947-70E740481C1C}">
                  <a14:useLocalDpi xmlns:a14="http://schemas.microsoft.com/office/drawing/2010/main" val="0"/>
                </a:ext>
              </a:extLst>
            </a:blip>
            <a:srcRect t="10970" b="15241"/>
            <a:stretch/>
          </p:blipFill>
          <p:spPr>
            <a:xfrm>
              <a:off x="803953" y="3017046"/>
              <a:ext cx="685430" cy="207078"/>
            </a:xfrm>
            <a:prstGeom prst="rect">
              <a:avLst/>
            </a:prstGeom>
          </p:spPr>
        </p:pic>
      </p:grpSp>
      <p:grpSp>
        <p:nvGrpSpPr>
          <p:cNvPr id="29" name="Group 28">
            <a:extLst>
              <a:ext uri="{FF2B5EF4-FFF2-40B4-BE49-F238E27FC236}">
                <a16:creationId xmlns:a16="http://schemas.microsoft.com/office/drawing/2014/main" id="{4B650199-C512-43D3-86A6-43CD830A15C5}"/>
              </a:ext>
            </a:extLst>
          </p:cNvPr>
          <p:cNvGrpSpPr/>
          <p:nvPr/>
        </p:nvGrpSpPr>
        <p:grpSpPr>
          <a:xfrm>
            <a:off x="2884794" y="3994412"/>
            <a:ext cx="4218109" cy="2494393"/>
            <a:chOff x="2884794" y="3994412"/>
            <a:chExt cx="4218109" cy="2494393"/>
          </a:xfrm>
        </p:grpSpPr>
        <p:grpSp>
          <p:nvGrpSpPr>
            <p:cNvPr id="23" name="Group 22">
              <a:extLst>
                <a:ext uri="{FF2B5EF4-FFF2-40B4-BE49-F238E27FC236}">
                  <a16:creationId xmlns:a16="http://schemas.microsoft.com/office/drawing/2014/main" id="{1612F17B-49D1-4934-B004-09FC7261111A}"/>
                </a:ext>
              </a:extLst>
            </p:cNvPr>
            <p:cNvGrpSpPr/>
            <p:nvPr/>
          </p:nvGrpSpPr>
          <p:grpSpPr>
            <a:xfrm>
              <a:off x="4445540" y="3994412"/>
              <a:ext cx="1737711" cy="1897358"/>
              <a:chOff x="4445540" y="3994412"/>
              <a:chExt cx="1737711" cy="1897358"/>
            </a:xfrm>
          </p:grpSpPr>
          <p:cxnSp>
            <p:nvCxnSpPr>
              <p:cNvPr id="14" name="Connector: Elbow 13">
                <a:extLst>
                  <a:ext uri="{FF2B5EF4-FFF2-40B4-BE49-F238E27FC236}">
                    <a16:creationId xmlns:a16="http://schemas.microsoft.com/office/drawing/2014/main" id="{84111C70-22D8-438A-9565-8A0C8FEED6FF}"/>
                  </a:ext>
                </a:extLst>
              </p:cNvPr>
              <p:cNvCxnSpPr>
                <a:endCxn id="279" idx="0"/>
              </p:cNvCxnSpPr>
              <p:nvPr/>
            </p:nvCxnSpPr>
            <p:spPr>
              <a:xfrm rot="16200000" flipH="1">
                <a:off x="3771281" y="4668671"/>
                <a:ext cx="1897358" cy="548840"/>
              </a:xfrm>
              <a:prstGeom prst="bentConnector3">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Connector: Elbow 184">
                <a:extLst>
                  <a:ext uri="{FF2B5EF4-FFF2-40B4-BE49-F238E27FC236}">
                    <a16:creationId xmlns:a16="http://schemas.microsoft.com/office/drawing/2014/main" id="{64D85970-03C3-4AEE-BFB0-4587FBA09DE5}"/>
                  </a:ext>
                </a:extLst>
              </p:cNvPr>
              <p:cNvCxnSpPr>
                <a:cxnSpLocks/>
              </p:cNvCxnSpPr>
              <p:nvPr/>
            </p:nvCxnSpPr>
            <p:spPr>
              <a:xfrm rot="5400000">
                <a:off x="4971671" y="4639036"/>
                <a:ext cx="1234440" cy="1188720"/>
              </a:xfrm>
              <a:prstGeom prst="bentConnector3">
                <a:avLst>
                  <a:gd name="adj1" fmla="val 2635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 name="Group 1">
              <a:extLst>
                <a:ext uri="{FF2B5EF4-FFF2-40B4-BE49-F238E27FC236}">
                  <a16:creationId xmlns:a16="http://schemas.microsoft.com/office/drawing/2014/main" id="{5D8DF4A2-4859-4195-BA5C-A1E4339E203E}"/>
                </a:ext>
              </a:extLst>
            </p:cNvPr>
            <p:cNvGrpSpPr/>
            <p:nvPr/>
          </p:nvGrpSpPr>
          <p:grpSpPr>
            <a:xfrm>
              <a:off x="2884794" y="5891769"/>
              <a:ext cx="4218109" cy="597036"/>
              <a:chOff x="5427245" y="5891769"/>
              <a:chExt cx="4218109" cy="597036"/>
            </a:xfrm>
          </p:grpSpPr>
          <p:sp>
            <p:nvSpPr>
              <p:cNvPr id="431" name="Rounded Rectangle 430">
                <a:extLst>
                  <a:ext uri="{FF2B5EF4-FFF2-40B4-BE49-F238E27FC236}">
                    <a16:creationId xmlns:a16="http://schemas.microsoft.com/office/drawing/2014/main" id="{E2204AC2-AE03-8647-9973-E333C127440D}"/>
                  </a:ext>
                </a:extLst>
              </p:cNvPr>
              <p:cNvSpPr/>
              <p:nvPr/>
            </p:nvSpPr>
            <p:spPr>
              <a:xfrm>
                <a:off x="9308087" y="589177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6" name="Rounded Rectangle 275">
                <a:extLst>
                  <a:ext uri="{FF2B5EF4-FFF2-40B4-BE49-F238E27FC236}">
                    <a16:creationId xmlns:a16="http://schemas.microsoft.com/office/drawing/2014/main" id="{583A156C-E026-6749-9178-4E20BC13C24E}"/>
                  </a:ext>
                </a:extLst>
              </p:cNvPr>
              <p:cNvSpPr/>
              <p:nvPr/>
            </p:nvSpPr>
            <p:spPr>
              <a:xfrm>
                <a:off x="5427245" y="5891769"/>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Over 6 Fortune 500 customers</a:t>
                </a:r>
              </a:p>
            </p:txBody>
          </p:sp>
          <p:sp>
            <p:nvSpPr>
              <p:cNvPr id="279" name="Rounded Rectangle 278">
                <a:extLst>
                  <a:ext uri="{FF2B5EF4-FFF2-40B4-BE49-F238E27FC236}">
                    <a16:creationId xmlns:a16="http://schemas.microsoft.com/office/drawing/2014/main" id="{F0D97524-D52E-4546-BD4E-2C5212A444E6}"/>
                  </a:ext>
                </a:extLst>
              </p:cNvPr>
              <p:cNvSpPr/>
              <p:nvPr/>
            </p:nvSpPr>
            <p:spPr>
              <a:xfrm>
                <a:off x="6851031" y="589177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AB6A22E-D767-8940-BF6F-7E65F4FAF90F}"/>
                  </a:ext>
                </a:extLst>
              </p:cNvPr>
              <p:cNvSpPr/>
              <p:nvPr/>
            </p:nvSpPr>
            <p:spPr>
              <a:xfrm>
                <a:off x="6851031" y="621448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3B57FB1B-566E-004D-8096-8D62213CBE05}"/>
                  </a:ext>
                </a:extLst>
              </p:cNvPr>
              <p:cNvSpPr/>
              <p:nvPr/>
            </p:nvSpPr>
            <p:spPr>
              <a:xfrm>
                <a:off x="8276154" y="5891770"/>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2" name="Rounded Rectangle 281">
                <a:extLst>
                  <a:ext uri="{FF2B5EF4-FFF2-40B4-BE49-F238E27FC236}">
                    <a16:creationId xmlns:a16="http://schemas.microsoft.com/office/drawing/2014/main" id="{CF471015-1DAC-334A-A8C7-FF2AD47B6886}"/>
                  </a:ext>
                </a:extLst>
              </p:cNvPr>
              <p:cNvSpPr/>
              <p:nvPr/>
            </p:nvSpPr>
            <p:spPr>
              <a:xfrm>
                <a:off x="8276154" y="6214485"/>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20" name="Picture 10" descr="Sandvik Coromant logo">
                <a:extLst>
                  <a:ext uri="{FF2B5EF4-FFF2-40B4-BE49-F238E27FC236}">
                    <a16:creationId xmlns:a16="http://schemas.microsoft.com/office/drawing/2014/main" id="{8262C371-2317-2040-965E-E4C4F6F016FF}"/>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8491721" y="6245648"/>
                <a:ext cx="547275" cy="20398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420" descr="A picture containing object, clock&#10;&#10;Description automatically generated">
                <a:extLst>
                  <a:ext uri="{FF2B5EF4-FFF2-40B4-BE49-F238E27FC236}">
                    <a16:creationId xmlns:a16="http://schemas.microsoft.com/office/drawing/2014/main" id="{D24F3706-45C7-E74A-A35D-942933342D26}"/>
                  </a:ext>
                </a:extLst>
              </p:cNvPr>
              <p:cNvPicPr>
                <a:picLocks noChangeAspect="1"/>
              </p:cNvPicPr>
              <p:nvPr/>
            </p:nvPicPr>
            <p:blipFill>
              <a:blip r:embed="rId68"/>
              <a:stretch>
                <a:fillRect/>
              </a:stretch>
            </p:blipFill>
            <p:spPr>
              <a:xfrm>
                <a:off x="7119412" y="5932167"/>
                <a:ext cx="834838" cy="193530"/>
              </a:xfrm>
              <a:prstGeom prst="rect">
                <a:avLst/>
              </a:prstGeom>
            </p:spPr>
          </p:pic>
          <p:pic>
            <p:nvPicPr>
              <p:cNvPr id="422" name="Picture 421">
                <a:extLst>
                  <a:ext uri="{FF2B5EF4-FFF2-40B4-BE49-F238E27FC236}">
                    <a16:creationId xmlns:a16="http://schemas.microsoft.com/office/drawing/2014/main" id="{9FF79B1A-630B-0F47-813D-9E05C358E64E}"/>
                  </a:ext>
                </a:extLst>
              </p:cNvPr>
              <p:cNvPicPr>
                <a:picLocks noChangeAspect="1"/>
              </p:cNvPicPr>
              <p:nvPr/>
            </p:nvPicPr>
            <p:blipFill rotWithShape="1">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rcRect t="23157" b="29785"/>
              <a:stretch/>
            </p:blipFill>
            <p:spPr>
              <a:xfrm>
                <a:off x="7185968" y="6289786"/>
                <a:ext cx="701727" cy="123708"/>
              </a:xfrm>
              <a:prstGeom prst="rect">
                <a:avLst/>
              </a:prstGeom>
            </p:spPr>
          </p:pic>
          <p:pic>
            <p:nvPicPr>
              <p:cNvPr id="424" name="Picture 423">
                <a:extLst>
                  <a:ext uri="{FF2B5EF4-FFF2-40B4-BE49-F238E27FC236}">
                    <a16:creationId xmlns:a16="http://schemas.microsoft.com/office/drawing/2014/main" id="{9800FE45-8319-4F49-A29B-F76938B2526C}"/>
                  </a:ext>
                </a:extLst>
              </p:cNvPr>
              <p:cNvPicPr>
                <a:picLocks noChangeAspect="1"/>
              </p:cNvPicPr>
              <p:nvPr/>
            </p:nvPicPr>
            <p:blipFill>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1703" y="5921632"/>
                <a:ext cx="467310" cy="214595"/>
              </a:xfrm>
              <a:prstGeom prst="rect">
                <a:avLst/>
              </a:prstGeom>
            </p:spPr>
          </p:pic>
          <p:pic>
            <p:nvPicPr>
              <p:cNvPr id="425" name="Picture 424">
                <a:extLst>
                  <a:ext uri="{FF2B5EF4-FFF2-40B4-BE49-F238E27FC236}">
                    <a16:creationId xmlns:a16="http://schemas.microsoft.com/office/drawing/2014/main" id="{3C52E742-F8EB-D84E-AD61-7EB38F49A508}"/>
                  </a:ext>
                </a:extLst>
              </p:cNvPr>
              <p:cNvPicPr>
                <a:picLocks noChangeAspect="1"/>
              </p:cNvPicPr>
              <p:nvPr/>
            </p:nvPicPr>
            <p:blipFill>
              <a:blip r:embed="rId7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3388" y="5916566"/>
                <a:ext cx="226665" cy="224732"/>
              </a:xfrm>
              <a:prstGeom prst="rect">
                <a:avLst/>
              </a:prstGeom>
            </p:spPr>
          </p:pic>
          <p:sp>
            <p:nvSpPr>
              <p:cNvPr id="428" name="Rounded Rectangle 427">
                <a:extLst>
                  <a:ext uri="{FF2B5EF4-FFF2-40B4-BE49-F238E27FC236}">
                    <a16:creationId xmlns:a16="http://schemas.microsoft.com/office/drawing/2014/main" id="{673271EC-52B8-D947-92BA-21F0C29AC0B6}"/>
                  </a:ext>
                </a:extLst>
              </p:cNvPr>
              <p:cNvSpPr/>
              <p:nvPr/>
            </p:nvSpPr>
            <p:spPr>
              <a:xfrm>
                <a:off x="9308087" y="621448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2" name="Picture 431" descr="A picture containing clipart&#10;&#10;Description automatically generated">
                <a:extLst>
                  <a:ext uri="{FF2B5EF4-FFF2-40B4-BE49-F238E27FC236}">
                    <a16:creationId xmlns:a16="http://schemas.microsoft.com/office/drawing/2014/main" id="{6FC0AE71-B99E-A648-B9CC-F0EA5CE60D08}"/>
                  </a:ext>
                </a:extLst>
              </p:cNvPr>
              <p:cNvPicPr>
                <a:picLocks noChangeAspect="1"/>
              </p:cNvPicPr>
              <p:nvPr/>
            </p:nvPicPr>
            <p:blipFill>
              <a:blip r:embed="rId72">
                <a:clrChange>
                  <a:clrFrom>
                    <a:srgbClr val="FFFFFF"/>
                  </a:clrFrom>
                  <a:clrTo>
                    <a:srgbClr val="FFFFFF">
                      <a:alpha val="0"/>
                    </a:srgbClr>
                  </a:clrTo>
                </a:clrChange>
              </a:blip>
              <a:stretch>
                <a:fillRect/>
              </a:stretch>
            </p:blipFill>
            <p:spPr>
              <a:xfrm>
                <a:off x="9391970" y="6253615"/>
                <a:ext cx="169500" cy="188334"/>
              </a:xfrm>
              <a:prstGeom prst="rect">
                <a:avLst/>
              </a:prstGeom>
              <a:ln>
                <a:noFill/>
              </a:ln>
            </p:spPr>
          </p:pic>
        </p:grpSp>
      </p:grpSp>
      <p:grpSp>
        <p:nvGrpSpPr>
          <p:cNvPr id="30" name="Group 29">
            <a:extLst>
              <a:ext uri="{FF2B5EF4-FFF2-40B4-BE49-F238E27FC236}">
                <a16:creationId xmlns:a16="http://schemas.microsoft.com/office/drawing/2014/main" id="{E3F0EFCD-83B6-4D42-A0B3-DB3437DFF247}"/>
              </a:ext>
            </a:extLst>
          </p:cNvPr>
          <p:cNvGrpSpPr/>
          <p:nvPr/>
        </p:nvGrpSpPr>
        <p:grpSpPr>
          <a:xfrm>
            <a:off x="7693287" y="3931313"/>
            <a:ext cx="4220509" cy="2557492"/>
            <a:chOff x="7693287" y="3931313"/>
            <a:chExt cx="4220509" cy="2557492"/>
          </a:xfrm>
        </p:grpSpPr>
        <p:grpSp>
          <p:nvGrpSpPr>
            <p:cNvPr id="3" name="Group 2">
              <a:extLst>
                <a:ext uri="{FF2B5EF4-FFF2-40B4-BE49-F238E27FC236}">
                  <a16:creationId xmlns:a16="http://schemas.microsoft.com/office/drawing/2014/main" id="{7C92C542-338A-4494-BAD9-91C783A33306}"/>
                </a:ext>
              </a:extLst>
            </p:cNvPr>
            <p:cNvGrpSpPr/>
            <p:nvPr/>
          </p:nvGrpSpPr>
          <p:grpSpPr>
            <a:xfrm>
              <a:off x="7693287" y="5891770"/>
              <a:ext cx="4220509" cy="597035"/>
              <a:chOff x="465679" y="5891770"/>
              <a:chExt cx="4220509" cy="597035"/>
            </a:xfrm>
          </p:grpSpPr>
          <p:sp>
            <p:nvSpPr>
              <p:cNvPr id="346" name="Rounded Rectangle 345">
                <a:extLst>
                  <a:ext uri="{FF2B5EF4-FFF2-40B4-BE49-F238E27FC236}">
                    <a16:creationId xmlns:a16="http://schemas.microsoft.com/office/drawing/2014/main" id="{FC97A759-9C8D-1745-B1FA-1A35F1ABBF8D}"/>
                  </a:ext>
                </a:extLst>
              </p:cNvPr>
              <p:cNvSpPr/>
              <p:nvPr/>
            </p:nvSpPr>
            <p:spPr>
              <a:xfrm>
                <a:off x="465679" y="5891770"/>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8 out of 20 Forbes’s Largest Privately-held American companies</a:t>
                </a:r>
              </a:p>
            </p:txBody>
          </p:sp>
          <p:sp>
            <p:nvSpPr>
              <p:cNvPr id="348" name="Rounded Rectangle 347">
                <a:extLst>
                  <a:ext uri="{FF2B5EF4-FFF2-40B4-BE49-F238E27FC236}">
                    <a16:creationId xmlns:a16="http://schemas.microsoft.com/office/drawing/2014/main" id="{C1DA9488-3193-B54A-BF23-71A65336B730}"/>
                  </a:ext>
                </a:extLst>
              </p:cNvPr>
              <p:cNvSpPr/>
              <p:nvPr/>
            </p:nvSpPr>
            <p:spPr>
              <a:xfrm>
                <a:off x="1890804"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9" name="Rounded Rectangle 348">
                <a:extLst>
                  <a:ext uri="{FF2B5EF4-FFF2-40B4-BE49-F238E27FC236}">
                    <a16:creationId xmlns:a16="http://schemas.microsoft.com/office/drawing/2014/main" id="{73E9A9E3-11E8-FB48-B7F9-71D36329D52A}"/>
                  </a:ext>
                </a:extLst>
              </p:cNvPr>
              <p:cNvSpPr/>
              <p:nvPr/>
            </p:nvSpPr>
            <p:spPr>
              <a:xfrm>
                <a:off x="1890804"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0" name="Rounded Rectangle 349">
                <a:extLst>
                  <a:ext uri="{FF2B5EF4-FFF2-40B4-BE49-F238E27FC236}">
                    <a16:creationId xmlns:a16="http://schemas.microsoft.com/office/drawing/2014/main" id="{C65F52CC-F129-8740-933F-3AE7BD0C374B}"/>
                  </a:ext>
                </a:extLst>
              </p:cNvPr>
              <p:cNvSpPr/>
              <p:nvPr/>
            </p:nvSpPr>
            <p:spPr>
              <a:xfrm>
                <a:off x="331459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1" name="Rounded Rectangle 350">
                <a:extLst>
                  <a:ext uri="{FF2B5EF4-FFF2-40B4-BE49-F238E27FC236}">
                    <a16:creationId xmlns:a16="http://schemas.microsoft.com/office/drawing/2014/main" id="{21A24F19-0482-104A-B93B-556C976E3480}"/>
                  </a:ext>
                </a:extLst>
              </p:cNvPr>
              <p:cNvSpPr/>
              <p:nvPr/>
            </p:nvSpPr>
            <p:spPr>
              <a:xfrm>
                <a:off x="331459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8" name="Rounded Rectangle 407">
                <a:extLst>
                  <a:ext uri="{FF2B5EF4-FFF2-40B4-BE49-F238E27FC236}">
                    <a16:creationId xmlns:a16="http://schemas.microsoft.com/office/drawing/2014/main" id="{F8CC6781-103F-2A4C-B1B1-4AAAE538FD14}"/>
                  </a:ext>
                </a:extLst>
              </p:cNvPr>
              <p:cNvSpPr/>
              <p:nvPr/>
            </p:nvSpPr>
            <p:spPr>
              <a:xfrm>
                <a:off x="2602697"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9" name="Rounded Rectangle 408">
                <a:extLst>
                  <a:ext uri="{FF2B5EF4-FFF2-40B4-BE49-F238E27FC236}">
                    <a16:creationId xmlns:a16="http://schemas.microsoft.com/office/drawing/2014/main" id="{1556AA6F-2431-5646-8CB4-33838D98F33D}"/>
                  </a:ext>
                </a:extLst>
              </p:cNvPr>
              <p:cNvSpPr/>
              <p:nvPr/>
            </p:nvSpPr>
            <p:spPr>
              <a:xfrm>
                <a:off x="2602697"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0" name="Rounded Rectangle 409">
                <a:extLst>
                  <a:ext uri="{FF2B5EF4-FFF2-40B4-BE49-F238E27FC236}">
                    <a16:creationId xmlns:a16="http://schemas.microsoft.com/office/drawing/2014/main" id="{0A0F243F-462E-484E-B60F-571B8BC84E33}"/>
                  </a:ext>
                </a:extLst>
              </p:cNvPr>
              <p:cNvSpPr/>
              <p:nvPr/>
            </p:nvSpPr>
            <p:spPr>
              <a:xfrm>
                <a:off x="402782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1" name="Rounded Rectangle 410">
                <a:extLst>
                  <a:ext uri="{FF2B5EF4-FFF2-40B4-BE49-F238E27FC236}">
                    <a16:creationId xmlns:a16="http://schemas.microsoft.com/office/drawing/2014/main" id="{56BB9180-8E53-CA47-9666-D7660D2BD9A3}"/>
                  </a:ext>
                </a:extLst>
              </p:cNvPr>
              <p:cNvSpPr/>
              <p:nvPr/>
            </p:nvSpPr>
            <p:spPr>
              <a:xfrm>
                <a:off x="402782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2" name="Picture 16" descr="EY Logo Beam Tag Stacked RGB EN.png">
                <a:extLst>
                  <a:ext uri="{FF2B5EF4-FFF2-40B4-BE49-F238E27FC236}">
                    <a16:creationId xmlns:a16="http://schemas.microsoft.com/office/drawing/2014/main" id="{8F926AE1-2879-6443-B1FD-B726D54BB03D}"/>
                  </a:ext>
                </a:extLst>
              </p:cNvPr>
              <p:cNvPicPr>
                <a:picLocks noChangeAspect="1" noChangeArrowheads="1"/>
              </p:cNvPicPr>
              <p:nvPr/>
            </p:nvPicPr>
            <p:blipFill rotWithShape="1">
              <a:blip r:embed="rId73">
                <a:extLst>
                  <a:ext uri="{28A0092B-C50C-407E-A947-70E740481C1C}">
                    <a14:useLocalDpi xmlns:a14="http://schemas.microsoft.com/office/drawing/2010/main" val="0"/>
                  </a:ext>
                </a:extLst>
              </a:blip>
              <a:srcRect r="18489" b="28457"/>
              <a:stretch/>
            </p:blipFill>
            <p:spPr bwMode="auto">
              <a:xfrm>
                <a:off x="2835830" y="6252723"/>
                <a:ext cx="192103" cy="197835"/>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412">
                <a:extLst>
                  <a:ext uri="{FF2B5EF4-FFF2-40B4-BE49-F238E27FC236}">
                    <a16:creationId xmlns:a16="http://schemas.microsoft.com/office/drawing/2014/main" id="{20C4D5D7-2C0D-7E48-ACD3-5E80B0EFB44F}"/>
                  </a:ext>
                </a:extLst>
              </p:cNvPr>
              <p:cNvPicPr>
                <a:picLocks noChangeAspect="1"/>
              </p:cNvPicPr>
              <p:nvPr/>
            </p:nvPicPr>
            <p:blipFill>
              <a:blip r:embed="rId74" cstate="print">
                <a:extLst>
                  <a:ext uri="{BEBA8EAE-BF5A-486C-A8C5-ECC9F3942E4B}">
                    <a14:imgProps xmlns:a14="http://schemas.microsoft.com/office/drawing/2010/main">
                      <a14:imgLayer r:embed="rId75">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val="0"/>
                  </a:ext>
                </a:extLst>
              </a:blip>
              <a:stretch>
                <a:fillRect/>
              </a:stretch>
            </p:blipFill>
            <p:spPr>
              <a:xfrm>
                <a:off x="2039829" y="5908038"/>
                <a:ext cx="360319" cy="229084"/>
              </a:xfrm>
              <a:prstGeom prst="rect">
                <a:avLst/>
              </a:prstGeom>
            </p:spPr>
          </p:pic>
          <p:pic>
            <p:nvPicPr>
              <p:cNvPr id="414" name="Picture 6" descr="PricewaterhouseCoopers Logo.svg">
                <a:extLst>
                  <a:ext uri="{FF2B5EF4-FFF2-40B4-BE49-F238E27FC236}">
                    <a16:creationId xmlns:a16="http://schemas.microsoft.com/office/drawing/2014/main" id="{699560B6-A34C-B144-ADD2-7D8D0823C4F7}"/>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797861" y="5927197"/>
                <a:ext cx="268040" cy="203466"/>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414">
                <a:extLst>
                  <a:ext uri="{FF2B5EF4-FFF2-40B4-BE49-F238E27FC236}">
                    <a16:creationId xmlns:a16="http://schemas.microsoft.com/office/drawing/2014/main" id="{26297202-897E-8C4F-99AF-34F5FE6E11A1}"/>
                  </a:ext>
                </a:extLst>
              </p:cNvPr>
              <p:cNvPicPr>
                <a:picLocks noChangeAspect="1"/>
              </p:cNvPicPr>
              <p:nvPr/>
            </p:nvPicPr>
            <p:blipFill>
              <a:blip r:embed="rId77" cstate="print">
                <a:clrChange>
                  <a:clrFrom>
                    <a:srgbClr val="FFFFFF"/>
                  </a:clrFrom>
                  <a:clrTo>
                    <a:srgbClr val="FFFFFF">
                      <a:alpha val="0"/>
                    </a:srgbClr>
                  </a:clrTo>
                </a:clrChange>
                <a:extLst>
                  <a:ext uri="{BEBA8EAE-BF5A-486C-A8C5-ECC9F3942E4B}">
                    <a14:imgProps xmlns:a14="http://schemas.microsoft.com/office/drawing/2010/main">
                      <a14:imgLayer r:embed="rId78">
                        <a14:imgEffect>
                          <a14:brightnessContrast bright="4000"/>
                        </a14:imgEffect>
                      </a14:imgLayer>
                    </a14:imgProps>
                  </a:ext>
                  <a:ext uri="{28A0092B-C50C-407E-A947-70E740481C1C}">
                    <a14:useLocalDpi xmlns:a14="http://schemas.microsoft.com/office/drawing/2010/main" val="0"/>
                  </a:ext>
                </a:extLst>
              </a:blip>
              <a:stretch>
                <a:fillRect/>
              </a:stretch>
            </p:blipFill>
            <p:spPr>
              <a:xfrm>
                <a:off x="1994697" y="6242831"/>
                <a:ext cx="450582" cy="217618"/>
              </a:xfrm>
              <a:prstGeom prst="rect">
                <a:avLst/>
              </a:prstGeom>
            </p:spPr>
          </p:pic>
          <p:pic>
            <p:nvPicPr>
              <p:cNvPr id="416" name="Picture 415">
                <a:extLst>
                  <a:ext uri="{FF2B5EF4-FFF2-40B4-BE49-F238E27FC236}">
                    <a16:creationId xmlns:a16="http://schemas.microsoft.com/office/drawing/2014/main" id="{D352ED50-716F-1B48-B0C8-0218AFF2C0C1}"/>
                  </a:ext>
                </a:extLst>
              </p:cNvPr>
              <p:cNvPicPr>
                <a:picLocks noChangeAspect="1"/>
              </p:cNvPicPr>
              <p:nvPr/>
            </p:nvPicPr>
            <p:blipFill rotWithShape="1">
              <a:blip r:embed="rId79">
                <a:clrChange>
                  <a:clrFrom>
                    <a:srgbClr val="FBFBFB"/>
                  </a:clrFrom>
                  <a:clrTo>
                    <a:srgbClr val="FBFBFB">
                      <a:alpha val="0"/>
                    </a:srgbClr>
                  </a:clrTo>
                </a:clrChange>
              </a:blip>
              <a:srcRect t="27316" b="23321"/>
              <a:stretch/>
            </p:blipFill>
            <p:spPr>
              <a:xfrm>
                <a:off x="3424998" y="5920935"/>
                <a:ext cx="437553" cy="215990"/>
              </a:xfrm>
              <a:prstGeom prst="rect">
                <a:avLst/>
              </a:prstGeom>
            </p:spPr>
          </p:pic>
          <p:pic>
            <p:nvPicPr>
              <p:cNvPr id="417" name="Picture 416" descr="A picture containing clipart&#10;&#10;Description automatically generated">
                <a:extLst>
                  <a:ext uri="{FF2B5EF4-FFF2-40B4-BE49-F238E27FC236}">
                    <a16:creationId xmlns:a16="http://schemas.microsoft.com/office/drawing/2014/main" id="{837696E6-0AC0-7B48-8573-F1C5AFE0B7C3}"/>
                  </a:ext>
                </a:extLst>
              </p:cNvPr>
              <p:cNvPicPr>
                <a:picLocks noChangeAspect="1"/>
              </p:cNvPicPr>
              <p:nvPr/>
            </p:nvPicPr>
            <p:blipFill>
              <a:blip r:embed="rId80">
                <a:clrChange>
                  <a:clrFrom>
                    <a:srgbClr val="FCFEFD"/>
                  </a:clrFrom>
                  <a:clrTo>
                    <a:srgbClr val="FCFEFD">
                      <a:alpha val="0"/>
                    </a:srgbClr>
                  </a:clrTo>
                </a:clrChange>
              </a:blip>
              <a:stretch>
                <a:fillRect/>
              </a:stretch>
            </p:blipFill>
            <p:spPr>
              <a:xfrm>
                <a:off x="4244036" y="5915962"/>
                <a:ext cx="225937" cy="225937"/>
              </a:xfrm>
              <a:prstGeom prst="rect">
                <a:avLst/>
              </a:prstGeom>
            </p:spPr>
          </p:pic>
          <p:pic>
            <p:nvPicPr>
              <p:cNvPr id="418" name="Picture 417" descr="A picture containing clipart&#10;&#10;Description automatically generated">
                <a:extLst>
                  <a:ext uri="{FF2B5EF4-FFF2-40B4-BE49-F238E27FC236}">
                    <a16:creationId xmlns:a16="http://schemas.microsoft.com/office/drawing/2014/main" id="{F60E86F5-4D4B-A349-9CDE-EFE2480CEB88}"/>
                  </a:ext>
                </a:extLst>
              </p:cNvPr>
              <p:cNvPicPr>
                <a:picLocks noChangeAspect="1"/>
              </p:cNvPicPr>
              <p:nvPr/>
            </p:nvPicPr>
            <p:blipFill>
              <a:blip r:embed="rId81"/>
              <a:stretch>
                <a:fillRect/>
              </a:stretch>
            </p:blipFill>
            <p:spPr>
              <a:xfrm>
                <a:off x="4258073" y="6252714"/>
                <a:ext cx="197863" cy="197863"/>
              </a:xfrm>
              <a:prstGeom prst="rect">
                <a:avLst/>
              </a:prstGeom>
            </p:spPr>
          </p:pic>
          <p:pic>
            <p:nvPicPr>
              <p:cNvPr id="419" name="Picture 418">
                <a:extLst>
                  <a:ext uri="{FF2B5EF4-FFF2-40B4-BE49-F238E27FC236}">
                    <a16:creationId xmlns:a16="http://schemas.microsoft.com/office/drawing/2014/main" id="{BE281D09-FE22-E54C-AD13-BB24F77DF414}"/>
                  </a:ext>
                </a:extLst>
              </p:cNvPr>
              <p:cNvPicPr>
                <a:picLocks noChangeAspect="1"/>
              </p:cNvPicPr>
              <p:nvPr/>
            </p:nvPicPr>
            <p:blipFill>
              <a:blip r:embed="rId82">
                <a:clrChange>
                  <a:clrFrom>
                    <a:srgbClr val="FBFBFB"/>
                  </a:clrFrom>
                  <a:clrTo>
                    <a:srgbClr val="FBFBFB">
                      <a:alpha val="0"/>
                    </a:srgbClr>
                  </a:clrTo>
                </a:clrChange>
              </a:blip>
              <a:stretch>
                <a:fillRect/>
              </a:stretch>
            </p:blipFill>
            <p:spPr>
              <a:xfrm>
                <a:off x="3547473" y="6255344"/>
                <a:ext cx="192602" cy="192602"/>
              </a:xfrm>
              <a:prstGeom prst="rect">
                <a:avLst/>
              </a:prstGeom>
            </p:spPr>
          </p:pic>
        </p:grpSp>
        <p:grpSp>
          <p:nvGrpSpPr>
            <p:cNvPr id="195" name="Group 194">
              <a:extLst>
                <a:ext uri="{FF2B5EF4-FFF2-40B4-BE49-F238E27FC236}">
                  <a16:creationId xmlns:a16="http://schemas.microsoft.com/office/drawing/2014/main" id="{E43F2FC2-944C-4A45-948B-3A42D1A58A69}"/>
                </a:ext>
              </a:extLst>
            </p:cNvPr>
            <p:cNvGrpSpPr/>
            <p:nvPr/>
          </p:nvGrpSpPr>
          <p:grpSpPr>
            <a:xfrm>
              <a:off x="9423994" y="3931313"/>
              <a:ext cx="1655427" cy="1971804"/>
              <a:chOff x="4564041" y="3554537"/>
              <a:chExt cx="1416601" cy="2337233"/>
            </a:xfrm>
          </p:grpSpPr>
          <p:cxnSp>
            <p:nvCxnSpPr>
              <p:cNvPr id="200" name="Connector: Elbow 199">
                <a:extLst>
                  <a:ext uri="{FF2B5EF4-FFF2-40B4-BE49-F238E27FC236}">
                    <a16:creationId xmlns:a16="http://schemas.microsoft.com/office/drawing/2014/main" id="{A408C5B8-E258-4084-A6C3-043BD835484D}"/>
                  </a:ext>
                </a:extLst>
              </p:cNvPr>
              <p:cNvCxnSpPr>
                <a:cxnSpLocks/>
              </p:cNvCxnSpPr>
              <p:nvPr/>
            </p:nvCxnSpPr>
            <p:spPr>
              <a:xfrm rot="16200000" flipH="1">
                <a:off x="3803733" y="4701124"/>
                <a:ext cx="1950954" cy="430338"/>
              </a:xfrm>
              <a:prstGeom prst="bentConnector3">
                <a:avLst>
                  <a:gd name="adj1" fmla="val 3917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Elbow 201">
                <a:extLst>
                  <a:ext uri="{FF2B5EF4-FFF2-40B4-BE49-F238E27FC236}">
                    <a16:creationId xmlns:a16="http://schemas.microsoft.com/office/drawing/2014/main" id="{BABD597A-EC69-4F0E-B2C0-FB9009E9B17D}"/>
                  </a:ext>
                </a:extLst>
              </p:cNvPr>
              <p:cNvCxnSpPr>
                <a:cxnSpLocks/>
                <a:stCxn id="274" idx="2"/>
              </p:cNvCxnSpPr>
              <p:nvPr/>
            </p:nvCxnSpPr>
            <p:spPr>
              <a:xfrm rot="5400000">
                <a:off x="4339548" y="4209523"/>
                <a:ext cx="2296080" cy="986108"/>
              </a:xfrm>
              <a:prstGeom prst="bentConnector3">
                <a:avLst>
                  <a:gd name="adj1" fmla="val 50000"/>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625082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3455882" cy="492443"/>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14AB-40B0-4AFA-BB37-4321D6521BC4}"/>
              </a:ext>
            </a:extLst>
          </p:cNvPr>
          <p:cNvSpPr>
            <a:spLocks noGrp="1"/>
          </p:cNvSpPr>
          <p:nvPr>
            <p:ph type="title"/>
          </p:nvPr>
        </p:nvSpPr>
        <p:spPr/>
        <p:txBody>
          <a:bodyPr/>
          <a:lstStyle/>
          <a:p>
            <a:r>
              <a:rPr lang="en-GB" dirty="0"/>
              <a:t>Hack Options</a:t>
            </a:r>
          </a:p>
        </p:txBody>
      </p:sp>
      <p:sp>
        <p:nvSpPr>
          <p:cNvPr id="5" name="Rectangle 4">
            <a:extLst>
              <a:ext uri="{FF2B5EF4-FFF2-40B4-BE49-F238E27FC236}">
                <a16:creationId xmlns:a16="http://schemas.microsoft.com/office/drawing/2014/main" id="{5B320678-E161-4221-B5BB-74EB1AE23D4D}"/>
              </a:ext>
            </a:extLst>
          </p:cNvPr>
          <p:cNvSpPr/>
          <p:nvPr/>
        </p:nvSpPr>
        <p:spPr bwMode="auto">
          <a:xfrm>
            <a:off x="904973" y="1366887"/>
            <a:ext cx="4760536" cy="2535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748447-4804-4C22-B0DB-CE9C2A977B35}"/>
              </a:ext>
            </a:extLst>
          </p:cNvPr>
          <p:cNvSpPr/>
          <p:nvPr/>
        </p:nvSpPr>
        <p:spPr bwMode="auto">
          <a:xfrm>
            <a:off x="6600334" y="1366887"/>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9" name="TextBox 8">
            <a:extLst>
              <a:ext uri="{FF2B5EF4-FFF2-40B4-BE49-F238E27FC236}">
                <a16:creationId xmlns:a16="http://schemas.microsoft.com/office/drawing/2014/main" id="{5CCDF9EB-5E03-494E-970C-35FE6BDBD2FE}"/>
              </a:ext>
            </a:extLst>
          </p:cNvPr>
          <p:cNvSpPr txBox="1"/>
          <p:nvPr/>
        </p:nvSpPr>
        <p:spPr>
          <a:xfrm>
            <a:off x="9331300" y="2910759"/>
            <a:ext cx="2029570" cy="430887"/>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BYOD</a:t>
            </a:r>
          </a:p>
        </p:txBody>
      </p:sp>
      <p:sp>
        <p:nvSpPr>
          <p:cNvPr id="11" name="TextBox 10">
            <a:extLst>
              <a:ext uri="{FF2B5EF4-FFF2-40B4-BE49-F238E27FC236}">
                <a16:creationId xmlns:a16="http://schemas.microsoft.com/office/drawing/2014/main" id="{E86CCDE5-1625-4F09-AA5C-EAB70C680134}"/>
              </a:ext>
            </a:extLst>
          </p:cNvPr>
          <p:cNvSpPr txBox="1"/>
          <p:nvPr/>
        </p:nvSpPr>
        <p:spPr>
          <a:xfrm>
            <a:off x="3320723" y="2479871"/>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Use The Hack Packs</a:t>
            </a:r>
          </a:p>
        </p:txBody>
      </p:sp>
      <p:pic>
        <p:nvPicPr>
          <p:cNvPr id="17" name="Picture 16" descr="A picture containing graphics, drawing&#10;&#10;Description automatically generated">
            <a:extLst>
              <a:ext uri="{FF2B5EF4-FFF2-40B4-BE49-F238E27FC236}">
                <a16:creationId xmlns:a16="http://schemas.microsoft.com/office/drawing/2014/main" id="{962D60EB-14A4-4A47-9C08-B95F28967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33" y="1558498"/>
            <a:ext cx="2152588" cy="2152588"/>
          </a:xfrm>
          <a:prstGeom prst="rect">
            <a:avLst/>
          </a:prstGeom>
        </p:spPr>
      </p:pic>
      <p:pic>
        <p:nvPicPr>
          <p:cNvPr id="19" name="Picture 18" descr="A close up of a sign&#10;&#10;Description automatically generated">
            <a:extLst>
              <a:ext uri="{FF2B5EF4-FFF2-40B4-BE49-F238E27FC236}">
                <a16:creationId xmlns:a16="http://schemas.microsoft.com/office/drawing/2014/main" id="{BB13577E-9475-4E59-B865-BE276100A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014" y="1558498"/>
            <a:ext cx="2152588" cy="2152588"/>
          </a:xfrm>
          <a:prstGeom prst="rect">
            <a:avLst/>
          </a:prstGeom>
        </p:spPr>
      </p:pic>
      <p:sp>
        <p:nvSpPr>
          <p:cNvPr id="20" name="TextBox 19">
            <a:extLst>
              <a:ext uri="{FF2B5EF4-FFF2-40B4-BE49-F238E27FC236}">
                <a16:creationId xmlns:a16="http://schemas.microsoft.com/office/drawing/2014/main" id="{B017D690-4A10-499A-A9C6-0851058E91B7}"/>
              </a:ext>
            </a:extLst>
          </p:cNvPr>
          <p:cNvSpPr txBox="1"/>
          <p:nvPr/>
        </p:nvSpPr>
        <p:spPr>
          <a:xfrm>
            <a:off x="904973"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Don’t have data of your own?</a:t>
            </a:r>
          </a:p>
          <a:p>
            <a:pPr marL="342900" indent="-342900" algn="l">
              <a:buFont typeface="Arial" panose="020B0604020202020204" pitchFamily="34" charset="0"/>
              <a:buChar char="•"/>
            </a:pPr>
            <a:r>
              <a:rPr lang="en-GB" sz="2000" dirty="0">
                <a:solidFill>
                  <a:schemeClr val="bg1"/>
                </a:solidFill>
              </a:rPr>
              <a:t>Use the Hack Packs located at AKA.MS/</a:t>
            </a:r>
            <a:r>
              <a:rPr lang="en-GB" sz="2000" dirty="0" err="1">
                <a:solidFill>
                  <a:schemeClr val="bg1"/>
                </a:solidFill>
              </a:rPr>
              <a:t>HackAtSpeed</a:t>
            </a:r>
            <a:r>
              <a:rPr lang="en-GB" sz="2000" dirty="0">
                <a:solidFill>
                  <a:schemeClr val="bg1"/>
                </a:solidFill>
              </a:rPr>
              <a:t>.</a:t>
            </a:r>
          </a:p>
          <a:p>
            <a:pPr marL="342900" indent="-342900" algn="l">
              <a:buFont typeface="Arial" panose="020B0604020202020204" pitchFamily="34" charset="0"/>
              <a:buChar char="•"/>
            </a:pPr>
            <a:r>
              <a:rPr lang="en-GB" sz="2000" dirty="0">
                <a:solidFill>
                  <a:schemeClr val="bg1"/>
                </a:solidFill>
              </a:rPr>
              <a:t>Select a “story” or industry.</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Be creative and build something awesome.</a:t>
            </a:r>
          </a:p>
          <a:p>
            <a:pPr marL="342900" indent="-342900" algn="l">
              <a:buFont typeface="Arial" panose="020B0604020202020204" pitchFamily="34" charset="0"/>
              <a:buChar char="•"/>
            </a:pPr>
            <a:endParaRPr lang="en-GB" sz="2000" dirty="0" err="1">
              <a:solidFill>
                <a:schemeClr val="bg1"/>
              </a:solidFill>
            </a:endParaRPr>
          </a:p>
        </p:txBody>
      </p:sp>
      <p:sp>
        <p:nvSpPr>
          <p:cNvPr id="24" name="TextBox 23">
            <a:extLst>
              <a:ext uri="{FF2B5EF4-FFF2-40B4-BE49-F238E27FC236}">
                <a16:creationId xmlns:a16="http://schemas.microsoft.com/office/drawing/2014/main" id="{617298E6-EF53-4D2D-B3FC-C63AA0898451}"/>
              </a:ext>
            </a:extLst>
          </p:cNvPr>
          <p:cNvSpPr txBox="1"/>
          <p:nvPr/>
        </p:nvSpPr>
        <p:spPr>
          <a:xfrm>
            <a:off x="6600334"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Bring your Own Data</a:t>
            </a:r>
          </a:p>
          <a:p>
            <a:pPr marL="342900" indent="-342900" algn="l">
              <a:buFont typeface="Arial" panose="020B0604020202020204" pitchFamily="34" charset="0"/>
              <a:buChar char="•"/>
            </a:pPr>
            <a:r>
              <a:rPr lang="en-GB" sz="2000" dirty="0">
                <a:solidFill>
                  <a:schemeClr val="bg1"/>
                </a:solidFill>
              </a:rPr>
              <a:t>You decide and define the data set</a:t>
            </a:r>
          </a:p>
          <a:p>
            <a:pPr marL="342900" indent="-342900" algn="l">
              <a:buFont typeface="Arial" panose="020B0604020202020204" pitchFamily="34" charset="0"/>
              <a:buChar char="•"/>
            </a:pPr>
            <a:r>
              <a:rPr lang="en-GB" sz="2000" dirty="0">
                <a:solidFill>
                  <a:schemeClr val="bg1"/>
                </a:solidFill>
              </a:rPr>
              <a:t>You bring your relevant business problems to focus on.</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Align to your defined scenario.</a:t>
            </a:r>
          </a:p>
          <a:p>
            <a:pPr marL="342900" indent="-342900" algn="l">
              <a:buFont typeface="Arial" panose="020B0604020202020204" pitchFamily="34" charset="0"/>
              <a:buChar char="•"/>
            </a:pPr>
            <a:r>
              <a:rPr lang="en-GB" sz="2000" dirty="0">
                <a:solidFill>
                  <a:schemeClr val="bg1"/>
                </a:solidFill>
              </a:rPr>
              <a:t>Create something to solve the problem.</a:t>
            </a:r>
          </a:p>
        </p:txBody>
      </p:sp>
    </p:spTree>
    <p:extLst>
      <p:ext uri="{BB962C8B-B14F-4D97-AF65-F5344CB8AC3E}">
        <p14:creationId xmlns:p14="http://schemas.microsoft.com/office/powerpoint/2010/main" val="20281683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grpSp>
        <p:nvGrpSpPr>
          <p:cNvPr id="16" name="Group 15">
            <a:extLst>
              <a:ext uri="{FF2B5EF4-FFF2-40B4-BE49-F238E27FC236}">
                <a16:creationId xmlns:a16="http://schemas.microsoft.com/office/drawing/2014/main" id="{7F895DE0-44FE-4D8E-BEF5-A484F75A30BE}"/>
              </a:ext>
            </a:extLst>
          </p:cNvPr>
          <p:cNvGrpSpPr/>
          <p:nvPr/>
        </p:nvGrpSpPr>
        <p:grpSpPr>
          <a:xfrm>
            <a:off x="719952" y="4251370"/>
            <a:ext cx="2253006" cy="1998483"/>
            <a:chOff x="8996849" y="1871051"/>
            <a:chExt cx="2253006" cy="1998483"/>
          </a:xfrm>
        </p:grpSpPr>
        <p:sp>
          <p:nvSpPr>
            <p:cNvPr id="3" name="Rectangle 2">
              <a:hlinkClick r:id="rId3"/>
              <a:extLst>
                <a:ext uri="{FF2B5EF4-FFF2-40B4-BE49-F238E27FC236}">
                  <a16:creationId xmlns:a16="http://schemas.microsoft.com/office/drawing/2014/main" id="{6EA36121-F1E7-49E8-9822-D935F8E9A2B5}"/>
                </a:ext>
              </a:extLst>
            </p:cNvPr>
            <p:cNvSpPr/>
            <p:nvPr/>
          </p:nvSpPr>
          <p:spPr bwMode="auto">
            <a:xfrm>
              <a:off x="8996849" y="1871051"/>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pic>
          <p:nvPicPr>
            <p:cNvPr id="10" name="Picture 9" descr="A picture containing drawing&#10;&#10;Description automatically generated">
              <a:extLst>
                <a:ext uri="{FF2B5EF4-FFF2-40B4-BE49-F238E27FC236}">
                  <a16:creationId xmlns:a16="http://schemas.microsoft.com/office/drawing/2014/main" id="{0189F20E-B11E-488C-B7AE-34ED72A1E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937" y="2083324"/>
              <a:ext cx="1187777" cy="1187777"/>
            </a:xfrm>
            <a:prstGeom prst="rect">
              <a:avLst/>
            </a:prstGeom>
          </p:spPr>
        </p:pic>
      </p:grpSp>
      <p:grpSp>
        <p:nvGrpSpPr>
          <p:cNvPr id="18" name="Group 17">
            <a:extLst>
              <a:ext uri="{FF2B5EF4-FFF2-40B4-BE49-F238E27FC236}">
                <a16:creationId xmlns:a16="http://schemas.microsoft.com/office/drawing/2014/main" id="{CAFE5DA2-0E99-4C35-BF7E-8095D1110F12}"/>
              </a:ext>
            </a:extLst>
          </p:cNvPr>
          <p:cNvGrpSpPr/>
          <p:nvPr/>
        </p:nvGrpSpPr>
        <p:grpSpPr>
          <a:xfrm>
            <a:off x="5788069" y="1709574"/>
            <a:ext cx="2253006" cy="1998483"/>
            <a:chOff x="6230082" y="1885659"/>
            <a:chExt cx="2253006" cy="1998483"/>
          </a:xfrm>
        </p:grpSpPr>
        <p:sp>
          <p:nvSpPr>
            <p:cNvPr id="4" name="Rectangle 3">
              <a:extLst>
                <a:ext uri="{FF2B5EF4-FFF2-40B4-BE49-F238E27FC236}">
                  <a16:creationId xmlns:a16="http://schemas.microsoft.com/office/drawing/2014/main" id="{75202D78-09F2-40F3-BD7A-5DEBC0619FB6}"/>
                </a:ext>
              </a:extLst>
            </p:cNvPr>
            <p:cNvSpPr/>
            <p:nvPr/>
          </p:nvSpPr>
          <p:spPr bwMode="auto">
            <a:xfrm>
              <a:off x="6230082" y="1885659"/>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pic>
          <p:nvPicPr>
            <p:cNvPr id="12" name="Picture 11" descr="A close up of a logo&#10;&#10;Description automatically generated">
              <a:extLst>
                <a:ext uri="{FF2B5EF4-FFF2-40B4-BE49-F238E27FC236}">
                  <a16:creationId xmlns:a16="http://schemas.microsoft.com/office/drawing/2014/main" id="{EFD1074A-5E3C-4897-8780-49E00E926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262" y="2069236"/>
              <a:ext cx="1182645" cy="1182645"/>
            </a:xfrm>
            <a:prstGeom prst="rect">
              <a:avLst/>
            </a:prstGeom>
          </p:spPr>
        </p:pic>
      </p:grpSp>
      <p:grpSp>
        <p:nvGrpSpPr>
          <p:cNvPr id="20" name="Group 19">
            <a:extLst>
              <a:ext uri="{FF2B5EF4-FFF2-40B4-BE49-F238E27FC236}">
                <a16:creationId xmlns:a16="http://schemas.microsoft.com/office/drawing/2014/main" id="{2018B991-6029-4873-A2C7-139D64849AD0}"/>
              </a:ext>
            </a:extLst>
          </p:cNvPr>
          <p:cNvGrpSpPr/>
          <p:nvPr/>
        </p:nvGrpSpPr>
        <p:grpSpPr>
          <a:xfrm>
            <a:off x="3254249" y="1709575"/>
            <a:ext cx="2253006" cy="1998483"/>
            <a:chOff x="3463315" y="1885661"/>
            <a:chExt cx="2253006" cy="1998483"/>
          </a:xfrm>
        </p:grpSpPr>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463315" y="1885661"/>
              <a:ext cx="2253006" cy="1998483"/>
            </a:xfrm>
            <a:prstGeom prst="rect">
              <a:avLst/>
            </a:prstGeom>
            <a:solidFill>
              <a:srgbClr val="91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pic>
          <p:nvPicPr>
            <p:cNvPr id="15" name="Picture 14" descr="A close up of a logo&#10;&#10;Description automatically generated">
              <a:extLst>
                <a:ext uri="{FF2B5EF4-FFF2-40B4-BE49-F238E27FC236}">
                  <a16:creationId xmlns:a16="http://schemas.microsoft.com/office/drawing/2014/main" id="{B5DDD22A-DEDF-4CEB-BA1D-74A31F249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5574" y="2162613"/>
              <a:ext cx="1108488" cy="1108488"/>
            </a:xfrm>
            <a:prstGeom prst="rect">
              <a:avLst/>
            </a:prstGeom>
          </p:spPr>
        </p:pic>
      </p:grpSp>
      <p:grpSp>
        <p:nvGrpSpPr>
          <p:cNvPr id="9" name="Group 8">
            <a:extLst>
              <a:ext uri="{FF2B5EF4-FFF2-40B4-BE49-F238E27FC236}">
                <a16:creationId xmlns:a16="http://schemas.microsoft.com/office/drawing/2014/main" id="{C5C131EA-79F7-40A2-B9B8-E99874D9F815}"/>
              </a:ext>
            </a:extLst>
          </p:cNvPr>
          <p:cNvGrpSpPr/>
          <p:nvPr/>
        </p:nvGrpSpPr>
        <p:grpSpPr>
          <a:xfrm>
            <a:off x="3259661" y="4251370"/>
            <a:ext cx="2253006" cy="1998483"/>
            <a:chOff x="2013157" y="4309919"/>
            <a:chExt cx="2253006" cy="1998483"/>
          </a:xfrm>
        </p:grpSpPr>
        <p:sp>
          <p:nvSpPr>
            <p:cNvPr id="2" name="Rectangle 1">
              <a:extLst>
                <a:ext uri="{FF2B5EF4-FFF2-40B4-BE49-F238E27FC236}">
                  <a16:creationId xmlns:a16="http://schemas.microsoft.com/office/drawing/2014/main" id="{EB63712E-6A10-4A45-A4F6-9271006AB602}"/>
                </a:ext>
              </a:extLst>
            </p:cNvPr>
            <p:cNvSpPr/>
            <p:nvPr/>
          </p:nvSpPr>
          <p:spPr bwMode="auto">
            <a:xfrm>
              <a:off x="2013157" y="430991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pic>
          <p:nvPicPr>
            <p:cNvPr id="17" name="Picture 16" descr="A close up of a logo&#10;&#10;Description automatically generated">
              <a:extLst>
                <a:ext uri="{FF2B5EF4-FFF2-40B4-BE49-F238E27FC236}">
                  <a16:creationId xmlns:a16="http://schemas.microsoft.com/office/drawing/2014/main" id="{6E3DF63D-391B-45C9-A183-95770432D0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938" y="4553146"/>
              <a:ext cx="1247961" cy="1247961"/>
            </a:xfrm>
            <a:prstGeom prst="rect">
              <a:avLst/>
            </a:prstGeom>
          </p:spPr>
        </p:pic>
      </p:grpSp>
      <p:grpSp>
        <p:nvGrpSpPr>
          <p:cNvPr id="11" name="Group 10">
            <a:extLst>
              <a:ext uri="{FF2B5EF4-FFF2-40B4-BE49-F238E27FC236}">
                <a16:creationId xmlns:a16="http://schemas.microsoft.com/office/drawing/2014/main" id="{C544A4DE-E7BA-45CA-979E-0D31EC92AC86}"/>
              </a:ext>
            </a:extLst>
          </p:cNvPr>
          <p:cNvGrpSpPr/>
          <p:nvPr/>
        </p:nvGrpSpPr>
        <p:grpSpPr>
          <a:xfrm>
            <a:off x="5809327" y="4251370"/>
            <a:ext cx="2253006" cy="1998483"/>
            <a:chOff x="4795636" y="4309920"/>
            <a:chExt cx="2253006" cy="1998483"/>
          </a:xfrm>
        </p:grpSpPr>
        <p:sp>
          <p:nvSpPr>
            <p:cNvPr id="6" name="Rectangle 5">
              <a:extLst>
                <a:ext uri="{FF2B5EF4-FFF2-40B4-BE49-F238E27FC236}">
                  <a16:creationId xmlns:a16="http://schemas.microsoft.com/office/drawing/2014/main" id="{199DF29A-8A5B-453C-B7B2-311D4A3CF10B}"/>
                </a:ext>
              </a:extLst>
            </p:cNvPr>
            <p:cNvSpPr/>
            <p:nvPr/>
          </p:nvSpPr>
          <p:spPr bwMode="auto">
            <a:xfrm>
              <a:off x="4795636" y="430992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pic>
          <p:nvPicPr>
            <p:cNvPr id="19" name="Picture 18" descr="A picture containing drawing&#10;&#10;Description automatically generated">
              <a:extLst>
                <a:ext uri="{FF2B5EF4-FFF2-40B4-BE49-F238E27FC236}">
                  <a16:creationId xmlns:a16="http://schemas.microsoft.com/office/drawing/2014/main" id="{3F0AFBB7-8924-4F8C-8CF3-D6A58BAF46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4869" y="4449506"/>
              <a:ext cx="1285613" cy="1285613"/>
            </a:xfrm>
            <a:prstGeom prst="rect">
              <a:avLst/>
            </a:prstGeom>
          </p:spPr>
        </p:pic>
      </p:grpSp>
      <p:grpSp>
        <p:nvGrpSpPr>
          <p:cNvPr id="14" name="Group 13">
            <a:extLst>
              <a:ext uri="{FF2B5EF4-FFF2-40B4-BE49-F238E27FC236}">
                <a16:creationId xmlns:a16="http://schemas.microsoft.com/office/drawing/2014/main" id="{25F20FB5-5AA9-4A33-BC11-72F49B2485FD}"/>
              </a:ext>
            </a:extLst>
          </p:cNvPr>
          <p:cNvGrpSpPr/>
          <p:nvPr/>
        </p:nvGrpSpPr>
        <p:grpSpPr>
          <a:xfrm>
            <a:off x="715114" y="1709573"/>
            <a:ext cx="2253006" cy="1998483"/>
            <a:chOff x="7578115" y="4309921"/>
            <a:chExt cx="2253006" cy="1998483"/>
          </a:xfrm>
        </p:grpSpPr>
        <p:sp>
          <p:nvSpPr>
            <p:cNvPr id="5" name="Rectangle 4">
              <a:extLst>
                <a:ext uri="{FF2B5EF4-FFF2-40B4-BE49-F238E27FC236}">
                  <a16:creationId xmlns:a16="http://schemas.microsoft.com/office/drawing/2014/main" id="{B527EE6D-C5FF-45B1-AE34-6516F3715E10}"/>
                </a:ext>
              </a:extLst>
            </p:cNvPr>
            <p:cNvSpPr/>
            <p:nvPr/>
          </p:nvSpPr>
          <p:spPr bwMode="auto">
            <a:xfrm>
              <a:off x="7578115" y="4309921"/>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Hotels</a:t>
              </a:r>
            </a:p>
          </p:txBody>
        </p:sp>
        <p:pic>
          <p:nvPicPr>
            <p:cNvPr id="21" name="Picture 20" descr="A picture containing drawing&#10;&#10;Description automatically generated">
              <a:extLst>
                <a:ext uri="{FF2B5EF4-FFF2-40B4-BE49-F238E27FC236}">
                  <a16:creationId xmlns:a16="http://schemas.microsoft.com/office/drawing/2014/main" id="{0F68CA45-06BB-4070-ACD7-050E43182A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7497" y="4466865"/>
              <a:ext cx="1334242" cy="1334242"/>
            </a:xfrm>
            <a:prstGeom prst="rect">
              <a:avLst/>
            </a:prstGeom>
          </p:spPr>
        </p:pic>
      </p:grpSp>
      <p:grpSp>
        <p:nvGrpSpPr>
          <p:cNvPr id="27" name="Group 26">
            <a:extLst>
              <a:ext uri="{FF2B5EF4-FFF2-40B4-BE49-F238E27FC236}">
                <a16:creationId xmlns:a16="http://schemas.microsoft.com/office/drawing/2014/main" id="{2E138DB8-5071-46FA-BC10-C14974C28225}"/>
              </a:ext>
            </a:extLst>
          </p:cNvPr>
          <p:cNvGrpSpPr/>
          <p:nvPr/>
        </p:nvGrpSpPr>
        <p:grpSpPr>
          <a:xfrm>
            <a:off x="8306190" y="1722143"/>
            <a:ext cx="2253006" cy="1998483"/>
            <a:chOff x="267932" y="4402317"/>
            <a:chExt cx="2253006" cy="1998483"/>
          </a:xfrm>
          <a:solidFill>
            <a:srgbClr val="00B4F1"/>
          </a:solidFill>
        </p:grpSpPr>
        <p:sp>
          <p:nvSpPr>
            <p:cNvPr id="23" name="Rectangle 22">
              <a:extLst>
                <a:ext uri="{FF2B5EF4-FFF2-40B4-BE49-F238E27FC236}">
                  <a16:creationId xmlns:a16="http://schemas.microsoft.com/office/drawing/2014/main" id="{98FCC13F-6BCB-4667-BBBB-CD113C734243}"/>
                </a:ext>
              </a:extLst>
            </p:cNvPr>
            <p:cNvSpPr/>
            <p:nvPr/>
          </p:nvSpPr>
          <p:spPr bwMode="auto">
            <a:xfrm>
              <a:off x="267932" y="4402317"/>
              <a:ext cx="2253006" cy="19984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pic>
          <p:nvPicPr>
            <p:cNvPr id="26" name="Picture 25" descr="A picture containing drawing&#10;&#10;Description automatically generated">
              <a:extLst>
                <a:ext uri="{FF2B5EF4-FFF2-40B4-BE49-F238E27FC236}">
                  <a16:creationId xmlns:a16="http://schemas.microsoft.com/office/drawing/2014/main" id="{48B7387E-3E2A-41A2-A7D3-D2F23679F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347" y="4601750"/>
              <a:ext cx="1252175" cy="1252175"/>
            </a:xfrm>
            <a:prstGeom prst="rect">
              <a:avLst/>
            </a:prstGeom>
            <a:grpFill/>
          </p:spPr>
        </p:pic>
      </p:grpSp>
      <p:grpSp>
        <p:nvGrpSpPr>
          <p:cNvPr id="33" name="Group 32">
            <a:extLst>
              <a:ext uri="{FF2B5EF4-FFF2-40B4-BE49-F238E27FC236}">
                <a16:creationId xmlns:a16="http://schemas.microsoft.com/office/drawing/2014/main" id="{DEC033D2-D28A-472C-BB52-C372E5B79591}"/>
              </a:ext>
            </a:extLst>
          </p:cNvPr>
          <p:cNvGrpSpPr/>
          <p:nvPr/>
        </p:nvGrpSpPr>
        <p:grpSpPr>
          <a:xfrm>
            <a:off x="8358993" y="4251369"/>
            <a:ext cx="2253006" cy="1998483"/>
            <a:chOff x="7299501" y="4402317"/>
            <a:chExt cx="2253006" cy="1998483"/>
          </a:xfrm>
        </p:grpSpPr>
        <p:sp>
          <p:nvSpPr>
            <p:cNvPr id="29" name="Rectangle 28">
              <a:extLst>
                <a:ext uri="{FF2B5EF4-FFF2-40B4-BE49-F238E27FC236}">
                  <a16:creationId xmlns:a16="http://schemas.microsoft.com/office/drawing/2014/main" id="{EE7C6D21-BA52-48E4-A8EF-96EBF8E90639}"/>
                </a:ext>
              </a:extLst>
            </p:cNvPr>
            <p:cNvSpPr/>
            <p:nvPr/>
          </p:nvSpPr>
          <p:spPr bwMode="auto">
            <a:xfrm>
              <a:off x="7299501" y="4402317"/>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2" name="Picture 31" descr="A picture containing light&#10;&#10;Description automatically generated">
              <a:extLst>
                <a:ext uri="{FF2B5EF4-FFF2-40B4-BE49-F238E27FC236}">
                  <a16:creationId xmlns:a16="http://schemas.microsoft.com/office/drawing/2014/main" id="{E403A44B-6F09-44C7-BF05-534E4C641B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21125" y="4645297"/>
              <a:ext cx="1117491" cy="1117491"/>
            </a:xfrm>
            <a:prstGeom prst="rect">
              <a:avLst/>
            </a:prstGeom>
          </p:spPr>
        </p:pic>
      </p:grpSp>
    </p:spTree>
    <p:extLst>
      <p:ext uri="{BB962C8B-B14F-4D97-AF65-F5344CB8AC3E}">
        <p14:creationId xmlns:p14="http://schemas.microsoft.com/office/powerpoint/2010/main" val="34780932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38931317"/>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t>Lab 7</a:t>
                      </a:r>
                      <a:r>
                        <a:rPr lang="en-GB" dirty="0"/>
                        <a:t>: AI Builder</a:t>
                      </a:r>
                    </a:p>
                  </a:txBody>
                  <a:tcPr/>
                </a:tc>
                <a:tc>
                  <a:txBody>
                    <a:bodyPr/>
                    <a:lstStyle/>
                    <a:p>
                      <a:r>
                        <a:rPr lang="en-GB" dirty="0"/>
                        <a:t>CDS, Power Apps (Model Driven &amp; Canvas) &amp; Power Automate</a:t>
                      </a:r>
                    </a:p>
                  </a:txBody>
                  <a:tcPr/>
                </a:tc>
                <a:tc>
                  <a:txBody>
                    <a:bodyPr/>
                    <a:lstStyle/>
                    <a:p>
                      <a:r>
                        <a:rPr lang="en-GB" b="1" dirty="0"/>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Ways to Hack</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2910759"/>
            <a:ext cx="2029570"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Go Rogue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37633" y="2852733"/>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All or Nothing</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16" name="Picture 15" descr="A picture containing clock&#10;&#10;Description automatically generated">
            <a:extLst>
              <a:ext uri="{FF2B5EF4-FFF2-40B4-BE49-F238E27FC236}">
                <a16:creationId xmlns:a16="http://schemas.microsoft.com/office/drawing/2014/main" id="{94D5F0A0-33FF-4268-BCF9-36278C4B3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482" y="1558498"/>
            <a:ext cx="2152588" cy="2152588"/>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7DF3B2BF-ACA6-4A95-8312-6EFA5F6A0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06" y="4340976"/>
            <a:ext cx="2152587" cy="2152587"/>
          </a:xfrm>
          <a:prstGeom prst="rect">
            <a:avLst/>
          </a:prstGeom>
        </p:spPr>
      </p:pic>
      <p:pic>
        <p:nvPicPr>
          <p:cNvPr id="22" name="Picture 21" descr="A picture containing clock, drawing&#10;&#10;Description automatically generated">
            <a:extLst>
              <a:ext uri="{FF2B5EF4-FFF2-40B4-BE49-F238E27FC236}">
                <a16:creationId xmlns:a16="http://schemas.microsoft.com/office/drawing/2014/main" id="{6DDF31DC-AFEB-481D-A0BF-9307717D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30" y="1503987"/>
            <a:ext cx="2152588" cy="215258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spTree>
    <p:extLst>
      <p:ext uri="{BB962C8B-B14F-4D97-AF65-F5344CB8AC3E}">
        <p14:creationId xmlns:p14="http://schemas.microsoft.com/office/powerpoint/2010/main" val="1403435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Ways to hack</a:t>
            </a:r>
          </a:p>
        </p:txBody>
      </p:sp>
      <p:sp>
        <p:nvSpPr>
          <p:cNvPr id="3" name="Text Placeholder 2">
            <a:extLst>
              <a:ext uri="{FF2B5EF4-FFF2-40B4-BE49-F238E27FC236}">
                <a16:creationId xmlns:a16="http://schemas.microsoft.com/office/drawing/2014/main" id="{56BFB1B5-067B-4471-9AB7-58F49930FB10}"/>
              </a:ext>
            </a:extLst>
          </p:cNvPr>
          <p:cNvSpPr>
            <a:spLocks noGrp="1"/>
          </p:cNvSpPr>
          <p:nvPr>
            <p:ph type="body" sz="quarter" idx="10"/>
          </p:nvPr>
        </p:nvSpPr>
        <p:spPr>
          <a:xfrm>
            <a:off x="584200" y="1143260"/>
            <a:ext cx="11018520" cy="5823133"/>
          </a:xfrm>
        </p:spPr>
        <p:txBody>
          <a:bodyPr/>
          <a:lstStyle/>
          <a:p>
            <a:pPr marL="0" indent="0">
              <a:buNone/>
            </a:pPr>
            <a:r>
              <a:rPr lang="en-GB" sz="2400" b="1" u="sng" dirty="0"/>
              <a:t>All or Nothing</a:t>
            </a:r>
          </a:p>
          <a:p>
            <a:pPr marL="0" indent="0">
              <a:buNone/>
            </a:pPr>
            <a:r>
              <a:rPr lang="en-GB" sz="2400" dirty="0"/>
              <a:t>Go right ahead and try and knock out this entire hack in the time allocated. This whole build can be achieved in less than 45 min by an experienced Maker.</a:t>
            </a:r>
          </a:p>
          <a:p>
            <a:pPr marL="0" indent="0">
              <a:buNone/>
            </a:pPr>
            <a:r>
              <a:rPr lang="en-GB" sz="2400" b="1" u="sng" dirty="0"/>
              <a:t>Go Rogue</a:t>
            </a:r>
          </a:p>
          <a:p>
            <a:pPr marL="0" indent="0">
              <a:buNone/>
            </a:pPr>
            <a:r>
              <a:rPr lang="en-GB" sz="2400" dirty="0"/>
              <a:t>Get the data int the Common Data Service in Lab 1 and then build something completely unique on top of it. Do what works for you…</a:t>
            </a:r>
          </a:p>
          <a:p>
            <a:pPr marL="0" indent="0">
              <a:buNone/>
            </a:pPr>
            <a:r>
              <a:rPr lang="en-GB" sz="2400" b="1" u="sng" dirty="0"/>
              <a:t>Double or Nothing</a:t>
            </a:r>
          </a:p>
          <a:p>
            <a:pPr marL="0" indent="0">
              <a:buNone/>
            </a:pPr>
            <a:r>
              <a:rPr lang="en-GB" sz="2400" dirty="0"/>
              <a:t>Couple up and split the work. Get someone to do the CDS &amp; Model driven related configuration and the someone else to do the Power BI, Flow and Canvas App build. This has proven to work very well as both areas do not conflict.</a:t>
            </a:r>
          </a:p>
          <a:p>
            <a:pPr marL="0" indent="0">
              <a:buNone/>
            </a:pPr>
            <a:r>
              <a:rPr lang="en-GB" sz="2400" b="1" u="sng" dirty="0"/>
              <a:t>Dream Team</a:t>
            </a:r>
          </a:p>
          <a:p>
            <a:pPr marL="0" indent="0">
              <a:buNone/>
            </a:pPr>
            <a:r>
              <a:rPr lang="en-GB" sz="2400" dirty="0"/>
              <a:t>Get a team together, knock out the first lab and then allocate each lab to a different person. This is also totally doable as various areas do not intersect but work well together.</a:t>
            </a:r>
          </a:p>
        </p:txBody>
      </p:sp>
    </p:spTree>
    <p:extLst>
      <p:ext uri="{BB962C8B-B14F-4D97-AF65-F5344CB8AC3E}">
        <p14:creationId xmlns:p14="http://schemas.microsoft.com/office/powerpoint/2010/main" val="31350016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JUDGING CRITERIA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3016210"/>
          </a:xfrm>
        </p:spPr>
        <p:txBody>
          <a:bodyPr/>
          <a:lstStyle/>
          <a:p>
            <a:pPr marL="0" lvl="0" indent="0">
              <a:buNone/>
            </a:pPr>
            <a:endParaRPr lang="en-GB" dirty="0"/>
          </a:p>
          <a:p>
            <a:pPr lvl="0"/>
            <a:r>
              <a:rPr lang="en-GB" dirty="0"/>
              <a:t>Following the brief</a:t>
            </a:r>
          </a:p>
          <a:p>
            <a:pPr lvl="0"/>
            <a:r>
              <a:rPr lang="en-GB" dirty="0"/>
              <a:t>Creativity</a:t>
            </a:r>
          </a:p>
          <a:p>
            <a:pPr lvl="0"/>
            <a:r>
              <a:rPr lang="en-GB" dirty="0"/>
              <a:t>Use of Power Platform Functionality</a:t>
            </a:r>
          </a:p>
          <a:p>
            <a:pPr lvl="0"/>
            <a:r>
              <a:rPr lang="en-GB" dirty="0"/>
              <a:t>Can the functionality be used in the future?</a:t>
            </a:r>
          </a:p>
          <a:p>
            <a:pPr lvl="0"/>
            <a:r>
              <a:rPr lang="en-GB" dirty="0"/>
              <a:t>Technical depth</a:t>
            </a:r>
          </a:p>
        </p:txBody>
      </p:sp>
      <p:pic>
        <p:nvPicPr>
          <p:cNvPr id="4" name="Picture 3" descr="A picture containing black, white, photo, piece&#10;&#10;Description automatically generated">
            <a:extLst>
              <a:ext uri="{FF2B5EF4-FFF2-40B4-BE49-F238E27FC236}">
                <a16:creationId xmlns:a16="http://schemas.microsoft.com/office/drawing/2014/main" id="{24F6B1D1-10B3-4589-98B6-AF7306CDF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408" y="1854343"/>
            <a:ext cx="3634033" cy="3634033"/>
          </a:xfrm>
          <a:prstGeom prst="rect">
            <a:avLst/>
          </a:prstGeom>
        </p:spPr>
      </p:pic>
      <p:sp>
        <p:nvSpPr>
          <p:cNvPr id="5" name="Title 1">
            <a:extLst>
              <a:ext uri="{FF2B5EF4-FFF2-40B4-BE49-F238E27FC236}">
                <a16:creationId xmlns:a16="http://schemas.microsoft.com/office/drawing/2014/main" id="{AD2E00DC-0F17-47C2-9A93-470B94436C61}"/>
              </a:ext>
            </a:extLst>
          </p:cNvPr>
          <p:cNvSpPr txBox="1">
            <a:spLocks/>
          </p:cNvSpPr>
          <p:nvPr/>
        </p:nvSpPr>
        <p:spPr>
          <a:xfrm>
            <a:off x="7456409" y="633686"/>
            <a:ext cx="4474029" cy="1107996"/>
          </a:xfrm>
          <a:prstGeom prst="rect">
            <a:avLst/>
          </a:prstGeom>
        </p:spPr>
        <p:txBody>
          <a:bodyPr vert="horz" wrap="square" lIns="0" tIns="0" rIns="0" bIns="0" rtlCol="0" anchor="b" anchorCtr="0">
            <a:norm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a:t>FEEDBACK PLEASE </a:t>
            </a:r>
            <a:r>
              <a:rPr lang="en-GB">
                <a:sym typeface="Wingdings" panose="05000000000000000000" pitchFamily="2" charset="2"/>
              </a:rPr>
              <a:t></a:t>
            </a:r>
            <a:endParaRPr lang="en-GB"/>
          </a:p>
        </p:txBody>
      </p:sp>
    </p:spTree>
    <p:extLst>
      <p:ext uri="{BB962C8B-B14F-4D97-AF65-F5344CB8AC3E}">
        <p14:creationId xmlns:p14="http://schemas.microsoft.com/office/powerpoint/2010/main" val="35057812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lvl="0" algn="ctr">
              <a:spcAft>
                <a:spcPts val="600"/>
              </a:spcAft>
              <a:defRPr/>
            </a:pPr>
            <a:r>
              <a:rPr lang="en-GB" dirty="0">
                <a:solidFill>
                  <a:schemeClr val="tx1"/>
                </a:solidFill>
                <a:latin typeface="+mn-lt"/>
              </a:rPr>
              <a:t>An organisations sales representatives spend many hours at trade shows and events talking to various prospects. They collect multiple business cards and </a:t>
            </a:r>
            <a:r>
              <a:rPr lang="en-GB" dirty="0" err="1">
                <a:solidFill>
                  <a:schemeClr val="tx1"/>
                </a:solidFill>
                <a:latin typeface="+mn-lt"/>
              </a:rPr>
              <a:t>Linkedin</a:t>
            </a:r>
            <a:r>
              <a:rPr lang="en-GB" dirty="0">
                <a:solidFill>
                  <a:schemeClr val="tx1"/>
                </a:solidFill>
                <a:latin typeface="+mn-lt"/>
              </a:rPr>
              <a:t> connections but have no simple mechanism to capture the conversation had with prospect as well as gain several other important details they need in order to progress the conversations. This means that often these interactions do not have any follow-up and therefore potential sales are lost and these interactions are wasted. </a:t>
            </a:r>
          </a:p>
          <a:p>
            <a:pPr lvl="0" algn="ctr">
              <a:spcAft>
                <a:spcPts val="600"/>
              </a:spcAft>
              <a:defRPr/>
            </a:pPr>
            <a:endParaRPr lang="en-GB" dirty="0">
              <a:solidFill>
                <a:schemeClr val="tx1"/>
              </a:solidFill>
              <a:latin typeface="+mn-lt"/>
            </a:endParaRPr>
          </a:p>
          <a:p>
            <a:pPr lvl="0" algn="ctr">
              <a:spcAft>
                <a:spcPts val="600"/>
              </a:spcAft>
              <a:defRPr/>
            </a:pPr>
            <a:r>
              <a:rPr lang="en-GB" dirty="0">
                <a:solidFill>
                  <a:schemeClr val="tx1"/>
                </a:solidFill>
                <a:latin typeface="+mn-lt"/>
              </a:rPr>
              <a:t>Typically, the Sales people will capture their prospects into several excel sheets, which are then emailed through to their regional office for consolidation and mid office follow up. There is literally now security or process associated to the way these prospects are dealt with.</a:t>
            </a:r>
            <a:endParaRPr kumimoji="0" lang="en-US" sz="2400" b="0" i="0" u="none" strike="noStrike"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A97EA-49D5-49DE-AB07-FCB7E07E4F91}"/>
              </a:ext>
            </a:extLst>
          </p:cNvPr>
          <p:cNvSpPr>
            <a:spLocks noGrp="1"/>
          </p:cNvSpPr>
          <p:nvPr>
            <p:ph type="body" sz="quarter" idx="10"/>
          </p:nvPr>
        </p:nvSpPr>
        <p:spPr>
          <a:xfrm>
            <a:off x="538162" y="547687"/>
            <a:ext cx="11107738" cy="1624034"/>
          </a:xfrm>
        </p:spPr>
        <p:txBody>
          <a:bodyPr/>
          <a:lstStyle/>
          <a:p>
            <a:r>
              <a:rPr lang="en-US" dirty="0"/>
              <a:t>Recognized by analysts – leader in Forrester and Gartner</a:t>
            </a:r>
          </a:p>
          <a:p>
            <a:endParaRPr lang="en-GB" dirty="0"/>
          </a:p>
        </p:txBody>
      </p:sp>
      <p:pic>
        <p:nvPicPr>
          <p:cNvPr id="6" name="Picture 6">
            <a:extLst>
              <a:ext uri="{FF2B5EF4-FFF2-40B4-BE49-F238E27FC236}">
                <a16:creationId xmlns:a16="http://schemas.microsoft.com/office/drawing/2014/main" id="{7F2C71EA-3525-455C-A085-C877EE59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86280"/>
            <a:ext cx="1305001" cy="86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CFDD2B-6262-4A36-8FE4-59C223E1F89E}"/>
              </a:ext>
            </a:extLst>
          </p:cNvPr>
          <p:cNvPicPr>
            <a:picLocks noChangeAspect="1"/>
          </p:cNvPicPr>
          <p:nvPr/>
        </p:nvPicPr>
        <p:blipFill>
          <a:blip r:embed="rId4"/>
          <a:stretch>
            <a:fillRect/>
          </a:stretch>
        </p:blipFill>
        <p:spPr>
          <a:xfrm>
            <a:off x="4029123" y="4970275"/>
            <a:ext cx="1797435" cy="419635"/>
          </a:xfrm>
          <a:prstGeom prst="rect">
            <a:avLst/>
          </a:prstGeom>
        </p:spPr>
      </p:pic>
      <p:pic>
        <p:nvPicPr>
          <p:cNvPr id="8" name="Picture 7">
            <a:extLst>
              <a:ext uri="{FF2B5EF4-FFF2-40B4-BE49-F238E27FC236}">
                <a16:creationId xmlns:a16="http://schemas.microsoft.com/office/drawing/2014/main" id="{2CAA5556-5E73-4975-88AB-8341D4C0D00B}"/>
              </a:ext>
            </a:extLst>
          </p:cNvPr>
          <p:cNvPicPr>
            <a:picLocks noChangeAspect="1"/>
          </p:cNvPicPr>
          <p:nvPr/>
        </p:nvPicPr>
        <p:blipFill>
          <a:blip r:embed="rId5"/>
          <a:stretch>
            <a:fillRect/>
          </a:stretch>
        </p:blipFill>
        <p:spPr>
          <a:xfrm>
            <a:off x="1976221" y="4780843"/>
            <a:ext cx="1746059" cy="524081"/>
          </a:xfrm>
          <a:prstGeom prst="rect">
            <a:avLst/>
          </a:prstGeom>
        </p:spPr>
      </p:pic>
      <p:pic>
        <p:nvPicPr>
          <p:cNvPr id="9" name="Picture 8">
            <a:extLst>
              <a:ext uri="{FF2B5EF4-FFF2-40B4-BE49-F238E27FC236}">
                <a16:creationId xmlns:a16="http://schemas.microsoft.com/office/drawing/2014/main" id="{84ABE896-9AB4-40D1-8060-55C37860AB8F}"/>
              </a:ext>
            </a:extLst>
          </p:cNvPr>
          <p:cNvPicPr>
            <a:picLocks noChangeAspect="1"/>
          </p:cNvPicPr>
          <p:nvPr/>
        </p:nvPicPr>
        <p:blipFill>
          <a:blip r:embed="rId6"/>
          <a:stretch>
            <a:fillRect/>
          </a:stretch>
        </p:blipFill>
        <p:spPr>
          <a:xfrm>
            <a:off x="11466132" y="4722847"/>
            <a:ext cx="580114" cy="647989"/>
          </a:xfrm>
          <a:prstGeom prst="rect">
            <a:avLst/>
          </a:prstGeom>
        </p:spPr>
      </p:pic>
      <p:pic>
        <p:nvPicPr>
          <p:cNvPr id="10" name="Picture 9">
            <a:extLst>
              <a:ext uri="{FF2B5EF4-FFF2-40B4-BE49-F238E27FC236}">
                <a16:creationId xmlns:a16="http://schemas.microsoft.com/office/drawing/2014/main" id="{9492CEF8-A467-4ED1-9A67-E05131E9D6E5}"/>
              </a:ext>
            </a:extLst>
          </p:cNvPr>
          <p:cNvPicPr>
            <a:picLocks noChangeAspect="1"/>
          </p:cNvPicPr>
          <p:nvPr/>
        </p:nvPicPr>
        <p:blipFill>
          <a:blip r:embed="rId7"/>
          <a:stretch>
            <a:fillRect/>
          </a:stretch>
        </p:blipFill>
        <p:spPr>
          <a:xfrm>
            <a:off x="8144013" y="4794092"/>
            <a:ext cx="677362" cy="749617"/>
          </a:xfrm>
          <a:prstGeom prst="rect">
            <a:avLst/>
          </a:prstGeom>
        </p:spPr>
      </p:pic>
      <p:pic>
        <p:nvPicPr>
          <p:cNvPr id="11" name="Picture 10">
            <a:extLst>
              <a:ext uri="{FF2B5EF4-FFF2-40B4-BE49-F238E27FC236}">
                <a16:creationId xmlns:a16="http://schemas.microsoft.com/office/drawing/2014/main" id="{508437B3-5B79-436E-9A8A-414C131D7DB0}"/>
              </a:ext>
            </a:extLst>
          </p:cNvPr>
          <p:cNvPicPr>
            <a:picLocks noChangeAspect="1"/>
          </p:cNvPicPr>
          <p:nvPr/>
        </p:nvPicPr>
        <p:blipFill>
          <a:blip r:embed="rId8"/>
          <a:stretch>
            <a:fillRect/>
          </a:stretch>
        </p:blipFill>
        <p:spPr>
          <a:xfrm>
            <a:off x="7262103" y="5328498"/>
            <a:ext cx="722712" cy="722711"/>
          </a:xfrm>
          <a:prstGeom prst="rect">
            <a:avLst/>
          </a:prstGeom>
        </p:spPr>
      </p:pic>
      <p:pic>
        <p:nvPicPr>
          <p:cNvPr id="12" name="Picture 11">
            <a:extLst>
              <a:ext uri="{FF2B5EF4-FFF2-40B4-BE49-F238E27FC236}">
                <a16:creationId xmlns:a16="http://schemas.microsoft.com/office/drawing/2014/main" id="{850F9B63-C498-4409-8347-4328CF57B656}"/>
              </a:ext>
            </a:extLst>
          </p:cNvPr>
          <p:cNvPicPr>
            <a:picLocks noChangeAspect="1"/>
          </p:cNvPicPr>
          <p:nvPr/>
        </p:nvPicPr>
        <p:blipFill>
          <a:blip r:embed="rId9"/>
          <a:stretch>
            <a:fillRect/>
          </a:stretch>
        </p:blipFill>
        <p:spPr>
          <a:xfrm>
            <a:off x="6222430" y="5355004"/>
            <a:ext cx="655502" cy="655502"/>
          </a:xfrm>
          <a:prstGeom prst="rect">
            <a:avLst/>
          </a:prstGeom>
        </p:spPr>
      </p:pic>
      <p:pic>
        <p:nvPicPr>
          <p:cNvPr id="13" name="Picture 12">
            <a:extLst>
              <a:ext uri="{FF2B5EF4-FFF2-40B4-BE49-F238E27FC236}">
                <a16:creationId xmlns:a16="http://schemas.microsoft.com/office/drawing/2014/main" id="{58F8CFE0-8542-4ED4-98FB-598C2D8C1133}"/>
              </a:ext>
            </a:extLst>
          </p:cNvPr>
          <p:cNvPicPr>
            <a:picLocks noChangeAspect="1"/>
          </p:cNvPicPr>
          <p:nvPr/>
        </p:nvPicPr>
        <p:blipFill>
          <a:blip r:embed="rId10"/>
          <a:stretch>
            <a:fillRect/>
          </a:stretch>
        </p:blipFill>
        <p:spPr>
          <a:xfrm>
            <a:off x="4113216" y="5515459"/>
            <a:ext cx="1411544" cy="478514"/>
          </a:xfrm>
          <a:prstGeom prst="rect">
            <a:avLst/>
          </a:prstGeom>
        </p:spPr>
      </p:pic>
      <p:pic>
        <p:nvPicPr>
          <p:cNvPr id="14" name="Picture 13">
            <a:extLst>
              <a:ext uri="{FF2B5EF4-FFF2-40B4-BE49-F238E27FC236}">
                <a16:creationId xmlns:a16="http://schemas.microsoft.com/office/drawing/2014/main" id="{965DEDA5-F1EF-4BEE-AF26-5F95DDA81080}"/>
              </a:ext>
            </a:extLst>
          </p:cNvPr>
          <p:cNvPicPr>
            <a:picLocks noChangeAspect="1"/>
          </p:cNvPicPr>
          <p:nvPr/>
        </p:nvPicPr>
        <p:blipFill>
          <a:blip r:embed="rId11"/>
          <a:stretch>
            <a:fillRect/>
          </a:stretch>
        </p:blipFill>
        <p:spPr>
          <a:xfrm>
            <a:off x="6074853" y="4756799"/>
            <a:ext cx="1661329" cy="524242"/>
          </a:xfrm>
          <a:prstGeom prst="rect">
            <a:avLst/>
          </a:prstGeom>
        </p:spPr>
      </p:pic>
      <p:pic>
        <p:nvPicPr>
          <p:cNvPr id="15" name="Picture 2" descr="Virgin America Gives Safety Some Swagger">
            <a:extLst>
              <a:ext uri="{FF2B5EF4-FFF2-40B4-BE49-F238E27FC236}">
                <a16:creationId xmlns:a16="http://schemas.microsoft.com/office/drawing/2014/main" id="{EE5C20E0-C63F-4169-84B2-D312E4D042D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29137" y="4697223"/>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n object&#10;&#10;Description automatically generated">
            <a:extLst>
              <a:ext uri="{FF2B5EF4-FFF2-40B4-BE49-F238E27FC236}">
                <a16:creationId xmlns:a16="http://schemas.microsoft.com/office/drawing/2014/main" id="{B15DC4DD-6C68-4AE6-BE13-ED4C73AD04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0515" y="5670723"/>
            <a:ext cx="1577320" cy="443621"/>
          </a:xfrm>
          <a:prstGeom prst="rect">
            <a:avLst/>
          </a:prstGeom>
        </p:spPr>
      </p:pic>
      <p:pic>
        <p:nvPicPr>
          <p:cNvPr id="17" name="Picture 16" descr="Image result for g&amp;j pepsi logo">
            <a:extLst>
              <a:ext uri="{FF2B5EF4-FFF2-40B4-BE49-F238E27FC236}">
                <a16:creationId xmlns:a16="http://schemas.microsoft.com/office/drawing/2014/main" id="{EDAB5538-DD12-41B9-9BB8-85A3AA1BC567}"/>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447845" y="5391843"/>
            <a:ext cx="1444700" cy="2980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metrobank logo">
            <a:extLst>
              <a:ext uri="{FF2B5EF4-FFF2-40B4-BE49-F238E27FC236}">
                <a16:creationId xmlns:a16="http://schemas.microsoft.com/office/drawing/2014/main" id="{C77FB058-42CB-43AB-A84E-B8260E01A3BB}"/>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6778" y="5682755"/>
            <a:ext cx="971679" cy="357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38B9AF5-8BDD-4C82-B7B7-AFCAFEA2C569}"/>
              </a:ext>
            </a:extLst>
          </p:cNvPr>
          <p:cNvPicPr>
            <a:picLocks noChangeAspect="1"/>
          </p:cNvPicPr>
          <p:nvPr/>
        </p:nvPicPr>
        <p:blipFill>
          <a:blip r:embed="rId16"/>
          <a:stretch>
            <a:fillRect/>
          </a:stretch>
        </p:blipFill>
        <p:spPr>
          <a:xfrm>
            <a:off x="87849" y="5488433"/>
            <a:ext cx="1140051" cy="573074"/>
          </a:xfrm>
          <a:prstGeom prst="rect">
            <a:avLst/>
          </a:prstGeom>
        </p:spPr>
      </p:pic>
      <p:pic>
        <p:nvPicPr>
          <p:cNvPr id="20" name="Picture 19">
            <a:extLst>
              <a:ext uri="{FF2B5EF4-FFF2-40B4-BE49-F238E27FC236}">
                <a16:creationId xmlns:a16="http://schemas.microsoft.com/office/drawing/2014/main" id="{2FADBCF6-372A-4E85-88F0-CB7C00374C15}"/>
              </a:ext>
            </a:extLst>
          </p:cNvPr>
          <p:cNvPicPr>
            <a:picLocks noChangeAspect="1"/>
          </p:cNvPicPr>
          <p:nvPr/>
        </p:nvPicPr>
        <p:blipFill>
          <a:blip r:embed="rId17"/>
          <a:stretch>
            <a:fillRect/>
          </a:stretch>
        </p:blipFill>
        <p:spPr>
          <a:xfrm>
            <a:off x="9812183" y="5176628"/>
            <a:ext cx="1048603" cy="573074"/>
          </a:xfrm>
          <a:prstGeom prst="rect">
            <a:avLst/>
          </a:prstGeom>
        </p:spPr>
      </p:pic>
      <p:pic>
        <p:nvPicPr>
          <p:cNvPr id="21" name="Picture 2" descr="Magic Quadrant for Enterprise Low-Code Application Platforms">
            <a:extLst>
              <a:ext uri="{FF2B5EF4-FFF2-40B4-BE49-F238E27FC236}">
                <a16:creationId xmlns:a16="http://schemas.microsoft.com/office/drawing/2014/main" id="{0267F4FC-97A4-466A-A7EB-2AB29E2338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2818" y="1590891"/>
            <a:ext cx="2977106" cy="3022080"/>
          </a:xfrm>
          <a:prstGeom prst="rect">
            <a:avLst/>
          </a:prstGeom>
          <a:effectLst>
            <a:outerShdw blurRad="190500" dist="63500" dir="2700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A1C66A8-BBD3-4AEC-A1EA-0DBEA09C56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7933" y="1583224"/>
            <a:ext cx="2733601" cy="3007133"/>
          </a:xfrm>
          <a:prstGeom prst="rect">
            <a:avLst/>
          </a:prstGeom>
          <a:effectLst>
            <a:outerShdw blurRad="190500" dist="63500" dir="2700000" algn="ctr" rotWithShape="0">
              <a:prstClr val="black">
                <a:alpha val="40000"/>
              </a:prstClr>
            </a:outerShdw>
          </a:effectLst>
        </p:spPr>
      </p:pic>
      <p:sp>
        <p:nvSpPr>
          <p:cNvPr id="23" name="Rectangle 22">
            <a:extLst>
              <a:ext uri="{FF2B5EF4-FFF2-40B4-BE49-F238E27FC236}">
                <a16:creationId xmlns:a16="http://schemas.microsoft.com/office/drawing/2014/main" id="{02A45C76-D3F7-44E5-B4E2-2F9BC8781D55}"/>
              </a:ext>
            </a:extLst>
          </p:cNvPr>
          <p:cNvSpPr/>
          <p:nvPr/>
        </p:nvSpPr>
        <p:spPr>
          <a:xfrm>
            <a:off x="1905971" y="1377388"/>
            <a:ext cx="2890800" cy="21544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mn-cs"/>
              </a:rPr>
              <a:t> Gartner ​Enterprise Low-Code Application Platforms 2019</a:t>
            </a:r>
            <a:endParaRPr kumimoji="0" lang="en-US" sz="800" b="1" i="0" u="none" strike="noStrike" kern="1200" cap="none" spc="0" normalizeH="0" baseline="0" noProof="0" dirty="0">
              <a:ln>
                <a:noFill/>
              </a:ln>
              <a:solidFill>
                <a:srgbClr val="505050"/>
              </a:solidFill>
              <a:effectLst/>
              <a:uLnTx/>
              <a:uFillTx/>
              <a:latin typeface="&amp;quot"/>
              <a:ea typeface="+mn-ea"/>
              <a:cs typeface="+mn-cs"/>
            </a:endParaRPr>
          </a:p>
        </p:txBody>
      </p:sp>
    </p:spTree>
    <p:extLst>
      <p:ext uri="{BB962C8B-B14F-4D97-AF65-F5344CB8AC3E}">
        <p14:creationId xmlns:p14="http://schemas.microsoft.com/office/powerpoint/2010/main" val="15493378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Sighting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Sightings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Sightings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42CE068E-EB27-43E6-8DF8-C78C87D60B94}"/>
              </a:ext>
            </a:extLst>
          </p:cNvPr>
          <p:cNvSpPr/>
          <p:nvPr/>
        </p:nvSpPr>
        <p:spPr bwMode="auto">
          <a:xfrm>
            <a:off x="2073897" y="408473"/>
            <a:ext cx="8441703" cy="425431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B7B17C7-DA50-4345-89BD-A4234748FC77}"/>
              </a:ext>
            </a:extLst>
          </p:cNvPr>
          <p:cNvSpPr/>
          <p:nvPr/>
        </p:nvSpPr>
        <p:spPr bwMode="auto">
          <a:xfrm>
            <a:off x="2084579" y="5549773"/>
            <a:ext cx="8441703" cy="103563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350DFEB1-38AD-43F4-9D84-64726A8FB572}"/>
              </a:ext>
            </a:extLst>
          </p:cNvPr>
          <p:cNvSpPr/>
          <p:nvPr/>
        </p:nvSpPr>
        <p:spPr bwMode="auto">
          <a:xfrm>
            <a:off x="4404297" y="4656640"/>
            <a:ext cx="169170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B823575A-E9FF-4432-9519-E2BB65AFFFCF}"/>
              </a:ext>
            </a:extLst>
          </p:cNvPr>
          <p:cNvSpPr/>
          <p:nvPr/>
        </p:nvSpPr>
        <p:spPr bwMode="auto">
          <a:xfrm>
            <a:off x="7656475" y="4656640"/>
            <a:ext cx="849221"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57A66E3-1D86-456C-A4FC-529EFA4FB551}"/>
              </a:ext>
            </a:extLst>
          </p:cNvPr>
          <p:cNvSpPr/>
          <p:nvPr/>
        </p:nvSpPr>
        <p:spPr bwMode="auto">
          <a:xfrm>
            <a:off x="9370739" y="4663648"/>
            <a:ext cx="115255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54107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aff814-0357-48ca-ad24-821cb473f1fb&quot;,&quot;TimeStamp&quot;:&quot;2019-08-27T15:39:12.922153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2903</TotalTime>
  <Words>4826</Words>
  <Application>Microsoft Office PowerPoint</Application>
  <PresentationFormat>Widescreen</PresentationFormat>
  <Paragraphs>589</Paragraphs>
  <Slides>42</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42</vt:i4>
      </vt:variant>
    </vt:vector>
  </HeadingPairs>
  <TitlesOfParts>
    <vt:vector size="60" baseType="lpstr">
      <vt:lpstr>&amp;quot</vt:lpstr>
      <vt:lpstr>Agency FB</vt:lpstr>
      <vt:lpstr>Arial</vt:lpstr>
      <vt:lpstr>Calibri</vt:lpstr>
      <vt:lpstr>Calibri Light</vt:lpstr>
      <vt:lpstr>Consolas</vt:lpstr>
      <vt:lpstr>Franklin Gothic Book</vt:lpstr>
      <vt:lpstr>Last ninja</vt:lpstr>
      <vt:lpstr>Raleway</vt:lpstr>
      <vt:lpstr>Segoe UI</vt:lpstr>
      <vt:lpstr>Segoe UI Light</vt:lpstr>
      <vt:lpstr>SEGOE UI REGULAR</vt:lpstr>
      <vt:lpstr>Segoe UI Semibold</vt:lpstr>
      <vt:lpstr>Segoe UI Semilight</vt:lpstr>
      <vt:lpstr>SegoeUI</vt:lpstr>
      <vt:lpstr>Wingdings</vt:lpstr>
      <vt:lpstr>3_WHITE TEMPLATE</vt:lpstr>
      <vt:lpstr>5_Office Theme</vt:lpstr>
      <vt:lpstr>Agenda</vt:lpstr>
      <vt:lpstr>PowerPoint Presentation</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PowerPoint Presentation</vt:lpstr>
      <vt:lpstr>The Power Platform &amp; Dynamics 365</vt:lpstr>
      <vt:lpstr>Power Apps: a low-code approach to building apps</vt:lpstr>
      <vt:lpstr>Power Automate: a low-code approach to automation</vt:lpstr>
      <vt:lpstr>Power BI: Experience your data with Power BI</vt:lpstr>
      <vt:lpstr>Common Data Service (CDS): low code backend &amp; database</vt:lpstr>
      <vt:lpstr>PowerPoint Presentation</vt:lpstr>
      <vt:lpstr>Where does AI Fit In?</vt:lpstr>
      <vt:lpstr>Fact : </vt:lpstr>
      <vt:lpstr>Fact : </vt:lpstr>
      <vt:lpstr>Fact : </vt:lpstr>
      <vt:lpstr>AI Builder: low code AI for apps and processes</vt:lpstr>
      <vt:lpstr>Getting Started</vt:lpstr>
      <vt:lpstr>PowerPoint Presentation</vt:lpstr>
      <vt:lpstr>PowerPoint Presentation</vt:lpstr>
      <vt:lpstr>PowerPoint Presentation</vt:lpstr>
      <vt:lpstr>PowerPoint Presentation</vt:lpstr>
      <vt:lpstr>Providing Immediate Business Value with the Power Platform –   Power Platform – Hack@Speed</vt:lpstr>
      <vt:lpstr>Hack Options</vt:lpstr>
      <vt:lpstr>PowerPoint Presentation</vt:lpstr>
      <vt:lpstr>Lab Structure (It’s the same for all data sets)</vt:lpstr>
      <vt:lpstr>Ways to Hack</vt:lpstr>
      <vt:lpstr>Ways to hack</vt:lpstr>
      <vt:lpstr>Use Cases</vt:lpstr>
      <vt:lpstr>JUDGING CRITERIA</vt:lpstr>
      <vt:lpstr>Demo Business Case:</vt:lpstr>
      <vt:lpstr>PowerPoint Presentation</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Agenda</dc:title>
  <dc:creator>Chris Huntingford</dc:creator>
  <cp:lastModifiedBy>Chris Huntingford (POWER PLATFORM)</cp:lastModifiedBy>
  <cp:revision>42</cp:revision>
  <dcterms:created xsi:type="dcterms:W3CDTF">2019-09-16T07:08:05Z</dcterms:created>
  <dcterms:modified xsi:type="dcterms:W3CDTF">2020-04-15T09:02:20Z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2019-09-16T07:09:46.4924928Z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5503a134-3685-4e2f-833f-5d1d4c2f9f99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